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63" r:id="rId2"/>
    <p:sldId id="264" r:id="rId3"/>
    <p:sldId id="265" r:id="rId4"/>
    <p:sldId id="266" r:id="rId5"/>
    <p:sldId id="267" r:id="rId6"/>
    <p:sldId id="268" r:id="rId7"/>
    <p:sldId id="269" r:id="rId8"/>
    <p:sldId id="256" r:id="rId9"/>
    <p:sldId id="257" r:id="rId10"/>
    <p:sldId id="258" r:id="rId11"/>
    <p:sldId id="259" r:id="rId12"/>
    <p:sldId id="261" r:id="rId13"/>
    <p:sldId id="260" r:id="rId14"/>
    <p:sldId id="262" r:id="rId15"/>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3" autoAdjust="0"/>
  </p:normalViewPr>
  <p:slideViewPr>
    <p:cSldViewPr>
      <p:cViewPr>
        <p:scale>
          <a:sx n="75" d="100"/>
          <a:sy n="75" d="100"/>
        </p:scale>
        <p:origin x="-102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7DF52D-33F3-49DD-BF95-0F0C2C3DDE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1434E0-D52D-4D34-9439-D8DDE9B0A7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DA40B-7825-4F63-9947-1E7BE8258F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249FB1-B446-452C-AE02-86C74F63061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9AEF1A-B72F-43AB-8709-C7ECCB36420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B4B749-26E4-4F48-B300-0676DBB2ADA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DE7B52-A649-46B6-8668-33A24EF0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9604DE9-98AE-4CD7-9BF3-6A5B952FB43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862624-1020-47E8-81C1-17265AA10B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3EF44A-1C66-4BE4-9CF9-9A1460A804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B4603C-F8F9-4E39-8092-A17C5A5AA94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29E26B-4C1B-42DD-B8E9-486BA2A372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_95tp1X-xmn8/SmTV4FM9D-I/AAAAAAAAAds/-PjtV_0K2fY/s1600-h/iatcdh.JPG" TargetMode="External"/><Relationship Id="rId1" Type="http://schemas.openxmlformats.org/officeDocument/2006/relationships/slideLayout" Target="../slideLayouts/slideLayout2.xml"/><Relationship Id="rId4" Type="http://schemas.openxmlformats.org/officeDocument/2006/relationships/image" Target="http://4.bp.blogspot.com/_95tp1X-xmn8/SmTV4FM9D-I/AAAAAAAAAds/-PjtV_0K2fY/s320/iatcdh.JP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a:buNone/>
            </a:pPr>
            <a:r>
              <a:rPr lang="en-GB" sz="2400" b="1" dirty="0">
                <a:solidFill>
                  <a:schemeClr val="tx1"/>
                </a:solidFill>
                <a:latin typeface="+mn-lt"/>
                <a:ea typeface="+mn-ea"/>
                <a:cs typeface="+mn-cs"/>
              </a:rPr>
              <a:t> </a:t>
            </a:r>
            <a:endParaRPr lang="en-GB" sz="2400" dirty="0">
              <a:solidFill>
                <a:schemeClr val="tx1"/>
              </a:solidFill>
              <a:latin typeface="+mn-lt"/>
              <a:ea typeface="+mn-ea"/>
              <a:cs typeface="+mn-cs"/>
            </a:endParaRPr>
          </a:p>
          <a:p>
            <a:pPr algn="just"/>
            <a:r>
              <a:rPr lang="en-GB" sz="2400" b="1" dirty="0">
                <a:solidFill>
                  <a:schemeClr val="tx1"/>
                </a:solidFill>
                <a:latin typeface="+mn-lt"/>
                <a:ea typeface="+mn-ea"/>
                <a:cs typeface="+mn-cs"/>
              </a:rPr>
              <a:t>Citizenship as an oligarchic </a:t>
            </a:r>
            <a:r>
              <a:rPr lang="en-GB" sz="2400" b="1" dirty="0" smtClean="0">
                <a:solidFill>
                  <a:schemeClr val="tx1"/>
                </a:solidFill>
                <a:latin typeface="+mn-lt"/>
                <a:ea typeface="+mn-ea"/>
                <a:cs typeface="+mn-cs"/>
              </a:rPr>
              <a:t>good</a:t>
            </a:r>
          </a:p>
          <a:p>
            <a:pPr algn="just">
              <a:buNone/>
            </a:pPr>
            <a:endParaRPr lang="en-GB" sz="2400" dirty="0">
              <a:solidFill>
                <a:schemeClr val="tx1"/>
              </a:solidFill>
              <a:latin typeface="+mn-lt"/>
              <a:ea typeface="+mn-ea"/>
              <a:cs typeface="+mn-cs"/>
            </a:endParaRPr>
          </a:p>
          <a:p>
            <a:pPr algn="just"/>
            <a:r>
              <a:rPr lang="en-GB" sz="2400" b="1" dirty="0" smtClean="0">
                <a:solidFill>
                  <a:schemeClr val="tx1"/>
                </a:solidFill>
                <a:latin typeface="+mn-lt"/>
                <a:ea typeface="+mn-ea"/>
                <a:cs typeface="+mn-cs"/>
              </a:rPr>
              <a:t>Citizenship </a:t>
            </a:r>
            <a:r>
              <a:rPr lang="en-GB" sz="2400" b="1" dirty="0">
                <a:solidFill>
                  <a:schemeClr val="tx1"/>
                </a:solidFill>
                <a:latin typeface="+mn-lt"/>
                <a:ea typeface="+mn-ea"/>
                <a:cs typeface="+mn-cs"/>
              </a:rPr>
              <a:t>as a network </a:t>
            </a:r>
            <a:r>
              <a:rPr lang="en-GB" sz="2400" b="1" dirty="0" smtClean="0">
                <a:solidFill>
                  <a:schemeClr val="tx1"/>
                </a:solidFill>
                <a:latin typeface="+mn-lt"/>
                <a:ea typeface="+mn-ea"/>
                <a:cs typeface="+mn-cs"/>
              </a:rPr>
              <a:t>good</a:t>
            </a:r>
          </a:p>
          <a:p>
            <a:pPr algn="just">
              <a:buNone/>
            </a:pPr>
            <a:endParaRPr lang="en-GB" sz="2400" dirty="0">
              <a:solidFill>
                <a:schemeClr val="tx1"/>
              </a:solidFill>
              <a:latin typeface="+mn-lt"/>
              <a:ea typeface="+mn-ea"/>
              <a:cs typeface="+mn-cs"/>
            </a:endParaRPr>
          </a:p>
          <a:p>
            <a:pPr algn="just"/>
            <a:r>
              <a:rPr lang="en-GB" sz="2400" b="1" dirty="0">
                <a:solidFill>
                  <a:schemeClr val="tx1"/>
                </a:solidFill>
                <a:latin typeface="+mn-lt"/>
                <a:ea typeface="+mn-ea"/>
                <a:cs typeface="+mn-cs"/>
              </a:rPr>
              <a:t> </a:t>
            </a:r>
            <a:r>
              <a:rPr lang="en-GB" sz="2400" b="1" dirty="0" smtClean="0">
                <a:solidFill>
                  <a:schemeClr val="tx1"/>
                </a:solidFill>
                <a:latin typeface="+mn-lt"/>
                <a:ea typeface="+mn-ea"/>
                <a:cs typeface="+mn-cs"/>
              </a:rPr>
              <a:t>The model</a:t>
            </a:r>
            <a:endParaRPr lang="en-GB" sz="2400" dirty="0" smtClean="0"/>
          </a:p>
          <a:p>
            <a:pPr lvl="1" algn="just"/>
            <a:r>
              <a:rPr lang="en-GB" sz="2000" b="1" dirty="0" smtClean="0">
                <a:solidFill>
                  <a:schemeClr val="tx1"/>
                </a:solidFill>
                <a:latin typeface="+mn-lt"/>
                <a:ea typeface="+mn-ea"/>
                <a:cs typeface="+mn-cs"/>
              </a:rPr>
              <a:t>Principles</a:t>
            </a:r>
          </a:p>
          <a:p>
            <a:pPr lvl="1" algn="just"/>
            <a:r>
              <a:rPr lang="en-GB" sz="2000" b="1" dirty="0" smtClean="0">
                <a:solidFill>
                  <a:schemeClr val="tx1"/>
                </a:solidFill>
                <a:latin typeface="+mn-lt"/>
                <a:ea typeface="+mn-ea"/>
                <a:cs typeface="+mn-cs"/>
              </a:rPr>
              <a:t>Templates </a:t>
            </a:r>
            <a:r>
              <a:rPr lang="en-GB" sz="2000" b="1" dirty="0">
                <a:solidFill>
                  <a:schemeClr val="tx1"/>
                </a:solidFill>
                <a:latin typeface="+mn-lt"/>
                <a:ea typeface="+mn-ea"/>
                <a:cs typeface="+mn-cs"/>
              </a:rPr>
              <a:t>of </a:t>
            </a:r>
            <a:r>
              <a:rPr lang="en-GB" sz="2000" b="1" dirty="0" smtClean="0">
                <a:solidFill>
                  <a:schemeClr val="tx1"/>
                </a:solidFill>
                <a:latin typeface="+mn-lt"/>
                <a:ea typeface="+mn-ea"/>
                <a:cs typeface="+mn-cs"/>
              </a:rPr>
              <a:t>domicile</a:t>
            </a:r>
          </a:p>
          <a:p>
            <a:pPr lvl="1" algn="just">
              <a:buNone/>
            </a:pPr>
            <a:endParaRPr lang="en-GB" sz="2000" dirty="0">
              <a:solidFill>
                <a:schemeClr val="tx1"/>
              </a:solidFill>
              <a:latin typeface="+mn-lt"/>
              <a:ea typeface="+mn-ea"/>
              <a:cs typeface="+mn-cs"/>
            </a:endParaRPr>
          </a:p>
          <a:p>
            <a:pPr algn="just"/>
            <a:r>
              <a:rPr lang="en-GB" sz="2400" b="1" dirty="0" smtClean="0">
                <a:solidFill>
                  <a:schemeClr val="tx1"/>
                </a:solidFill>
                <a:latin typeface="+mn-lt"/>
                <a:ea typeface="+mn-ea"/>
                <a:cs typeface="+mn-cs"/>
              </a:rPr>
              <a:t>Objections</a:t>
            </a:r>
          </a:p>
          <a:p>
            <a:pPr algn="just">
              <a:buNone/>
            </a:pPr>
            <a:endParaRPr lang="en-GB" sz="2400" dirty="0">
              <a:solidFill>
                <a:schemeClr val="tx1"/>
              </a:solidFill>
              <a:latin typeface="+mn-lt"/>
              <a:ea typeface="+mn-ea"/>
              <a:cs typeface="+mn-cs"/>
            </a:endParaRPr>
          </a:p>
          <a:p>
            <a:pPr algn="just"/>
            <a:r>
              <a:rPr lang="en-GB" sz="2400" b="1" dirty="0">
                <a:solidFill>
                  <a:schemeClr val="tx1"/>
                </a:solidFill>
                <a:latin typeface="+mn-lt"/>
                <a:ea typeface="+mn-ea"/>
                <a:cs typeface="+mn-cs"/>
              </a:rPr>
              <a:t>Conclusion</a:t>
            </a:r>
            <a:endParaRPr lang="en-GB" sz="2400" dirty="0">
              <a:solidFill>
                <a:schemeClr val="tx1"/>
              </a:solidFill>
              <a:latin typeface="+mn-lt"/>
              <a:ea typeface="+mn-ea"/>
              <a:cs typeface="+mn-cs"/>
            </a:endParaRPr>
          </a:p>
          <a:p>
            <a:pPr algn="just"/>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3" end="3"/>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5" end="5"/>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6" end="6"/>
                                            </p:txEl>
                                          </p:spTgt>
                                        </p:tgtEl>
                                      </p:cBhvr>
                                    </p:animEffect>
                                  </p:childTnLst>
                                </p:cTn>
                              </p:par>
                              <p:par>
                                <p:cTn id="55" presetID="25" presetClass="entr" presetSubtype="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7" end="7"/>
                                            </p:txEl>
                                          </p:spTgt>
                                        </p:tgtEl>
                                      </p:cBhvr>
                                    </p:animEffect>
                                  </p:childTnLst>
                                </p:cTn>
                              </p:par>
                              <p:par>
                                <p:cTn id="65" presetID="25" presetClass="entr" presetSubtype="0"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9" end="9"/>
                                            </p:txEl>
                                          </p:spTgt>
                                        </p:tgtEl>
                                      </p:cBhvr>
                                    </p:animEffect>
                                  </p:childTnLst>
                                </p:cTn>
                              </p:par>
                              <p:par>
                                <p:cTn id="75" presetID="25" presetClass="entr" presetSubtype="0" fill="hold" nodeType="with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80"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8" presetClass="exit" presetSubtype="16" fill="hold" nodeType="clickEffect">
                                  <p:stCondLst>
                                    <p:cond delay="0"/>
                                  </p:stCondLst>
                                  <p:childTnLst>
                                    <p:animEffect transition="out" filter="diamond(in)">
                                      <p:cBhvr>
                                        <p:cTn id="88" dur="1000"/>
                                        <p:tgtEl>
                                          <p:spTgt spid="3">
                                            <p:txEl>
                                              <p:pRg st="0" end="0"/>
                                            </p:txEl>
                                          </p:spTgt>
                                        </p:tgtEl>
                                      </p:cBhvr>
                                    </p:animEffect>
                                    <p:set>
                                      <p:cBhvr>
                                        <p:cTn id="89" dur="1" fill="hold">
                                          <p:stCondLst>
                                            <p:cond delay="999"/>
                                          </p:stCondLst>
                                        </p:cTn>
                                        <p:tgtEl>
                                          <p:spTgt spid="3">
                                            <p:txEl>
                                              <p:pRg st="0" end="0"/>
                                            </p:txEl>
                                          </p:spTgt>
                                        </p:tgtEl>
                                        <p:attrNameLst>
                                          <p:attrName>style.visibility</p:attrName>
                                        </p:attrNameLst>
                                      </p:cBhvr>
                                      <p:to>
                                        <p:strVal val="hidden"/>
                                      </p:to>
                                    </p:set>
                                  </p:childTnLst>
                                </p:cTn>
                              </p:par>
                              <p:par>
                                <p:cTn id="90" presetID="8" presetClass="exit" presetSubtype="16" fill="hold" nodeType="withEffect">
                                  <p:stCondLst>
                                    <p:cond delay="0"/>
                                  </p:stCondLst>
                                  <p:childTnLst>
                                    <p:animEffect transition="out" filter="diamond(in)">
                                      <p:cBhvr>
                                        <p:cTn id="91" dur="1000"/>
                                        <p:tgtEl>
                                          <p:spTgt spid="3">
                                            <p:txEl>
                                              <p:pRg st="1" end="1"/>
                                            </p:txEl>
                                          </p:spTgt>
                                        </p:tgtEl>
                                      </p:cBhvr>
                                    </p:animEffect>
                                    <p:set>
                                      <p:cBhvr>
                                        <p:cTn id="92" dur="1" fill="hold">
                                          <p:stCondLst>
                                            <p:cond delay="999"/>
                                          </p:stCondLst>
                                        </p:cTn>
                                        <p:tgtEl>
                                          <p:spTgt spid="3">
                                            <p:txEl>
                                              <p:pRg st="1" end="1"/>
                                            </p:txEl>
                                          </p:spTgt>
                                        </p:tgtEl>
                                        <p:attrNameLst>
                                          <p:attrName>style.visibility</p:attrName>
                                        </p:attrNameLst>
                                      </p:cBhvr>
                                      <p:to>
                                        <p:strVal val="hidden"/>
                                      </p:to>
                                    </p:set>
                                  </p:childTnLst>
                                </p:cTn>
                              </p:par>
                              <p:par>
                                <p:cTn id="93" presetID="8" presetClass="exit" presetSubtype="16" fill="hold" nodeType="withEffect">
                                  <p:stCondLst>
                                    <p:cond delay="0"/>
                                  </p:stCondLst>
                                  <p:childTnLst>
                                    <p:animEffect transition="out" filter="diamond(in)">
                                      <p:cBhvr>
                                        <p:cTn id="94" dur="1000"/>
                                        <p:tgtEl>
                                          <p:spTgt spid="3">
                                            <p:txEl>
                                              <p:pRg st="3" end="3"/>
                                            </p:txEl>
                                          </p:spTgt>
                                        </p:tgtEl>
                                      </p:cBhvr>
                                    </p:animEffect>
                                    <p:set>
                                      <p:cBhvr>
                                        <p:cTn id="95" dur="1" fill="hold">
                                          <p:stCondLst>
                                            <p:cond delay="999"/>
                                          </p:stCondLst>
                                        </p:cTn>
                                        <p:tgtEl>
                                          <p:spTgt spid="3">
                                            <p:txEl>
                                              <p:pRg st="3" end="3"/>
                                            </p:txEl>
                                          </p:spTgt>
                                        </p:tgtEl>
                                        <p:attrNameLst>
                                          <p:attrName>style.visibility</p:attrName>
                                        </p:attrNameLst>
                                      </p:cBhvr>
                                      <p:to>
                                        <p:strVal val="hidden"/>
                                      </p:to>
                                    </p:set>
                                  </p:childTnLst>
                                </p:cTn>
                              </p:par>
                              <p:par>
                                <p:cTn id="96" presetID="8" presetClass="exit" presetSubtype="16" fill="hold" nodeType="withEffect">
                                  <p:stCondLst>
                                    <p:cond delay="0"/>
                                  </p:stCondLst>
                                  <p:childTnLst>
                                    <p:animEffect transition="out" filter="diamond(in)">
                                      <p:cBhvr>
                                        <p:cTn id="97" dur="1000"/>
                                        <p:tgtEl>
                                          <p:spTgt spid="3">
                                            <p:txEl>
                                              <p:pRg st="5" end="5"/>
                                            </p:txEl>
                                          </p:spTgt>
                                        </p:tgtEl>
                                      </p:cBhvr>
                                    </p:animEffect>
                                    <p:set>
                                      <p:cBhvr>
                                        <p:cTn id="98" dur="1" fill="hold">
                                          <p:stCondLst>
                                            <p:cond delay="999"/>
                                          </p:stCondLst>
                                        </p:cTn>
                                        <p:tgtEl>
                                          <p:spTgt spid="3">
                                            <p:txEl>
                                              <p:pRg st="5" end="5"/>
                                            </p:txEl>
                                          </p:spTgt>
                                        </p:tgtEl>
                                        <p:attrNameLst>
                                          <p:attrName>style.visibility</p:attrName>
                                        </p:attrNameLst>
                                      </p:cBhvr>
                                      <p:to>
                                        <p:strVal val="hidden"/>
                                      </p:to>
                                    </p:set>
                                  </p:childTnLst>
                                </p:cTn>
                              </p:par>
                              <p:par>
                                <p:cTn id="99" presetID="8" presetClass="exit" presetSubtype="16" fill="hold" nodeType="withEffect">
                                  <p:stCondLst>
                                    <p:cond delay="0"/>
                                  </p:stCondLst>
                                  <p:childTnLst>
                                    <p:animEffect transition="out" filter="diamond(in)">
                                      <p:cBhvr>
                                        <p:cTn id="100" dur="1000"/>
                                        <p:tgtEl>
                                          <p:spTgt spid="3">
                                            <p:txEl>
                                              <p:pRg st="6" end="6"/>
                                            </p:txEl>
                                          </p:spTgt>
                                        </p:tgtEl>
                                      </p:cBhvr>
                                    </p:animEffect>
                                    <p:set>
                                      <p:cBhvr>
                                        <p:cTn id="101" dur="1" fill="hold">
                                          <p:stCondLst>
                                            <p:cond delay="999"/>
                                          </p:stCondLst>
                                        </p:cTn>
                                        <p:tgtEl>
                                          <p:spTgt spid="3">
                                            <p:txEl>
                                              <p:pRg st="6" end="6"/>
                                            </p:txEl>
                                          </p:spTgt>
                                        </p:tgtEl>
                                        <p:attrNameLst>
                                          <p:attrName>style.visibility</p:attrName>
                                        </p:attrNameLst>
                                      </p:cBhvr>
                                      <p:to>
                                        <p:strVal val="hidden"/>
                                      </p:to>
                                    </p:set>
                                  </p:childTnLst>
                                </p:cTn>
                              </p:par>
                              <p:par>
                                <p:cTn id="102" presetID="8" presetClass="exit" presetSubtype="16" fill="hold" nodeType="withEffect">
                                  <p:stCondLst>
                                    <p:cond delay="0"/>
                                  </p:stCondLst>
                                  <p:childTnLst>
                                    <p:animEffect transition="out" filter="diamond(in)">
                                      <p:cBhvr>
                                        <p:cTn id="103" dur="1000"/>
                                        <p:tgtEl>
                                          <p:spTgt spid="3">
                                            <p:txEl>
                                              <p:pRg st="7" end="7"/>
                                            </p:txEl>
                                          </p:spTgt>
                                        </p:tgtEl>
                                      </p:cBhvr>
                                    </p:animEffect>
                                    <p:set>
                                      <p:cBhvr>
                                        <p:cTn id="104" dur="1" fill="hold">
                                          <p:stCondLst>
                                            <p:cond delay="999"/>
                                          </p:stCondLst>
                                        </p:cTn>
                                        <p:tgtEl>
                                          <p:spTgt spid="3">
                                            <p:txEl>
                                              <p:pRg st="7" end="7"/>
                                            </p:txEl>
                                          </p:spTgt>
                                        </p:tgtEl>
                                        <p:attrNameLst>
                                          <p:attrName>style.visibility</p:attrName>
                                        </p:attrNameLst>
                                      </p:cBhvr>
                                      <p:to>
                                        <p:strVal val="hidden"/>
                                      </p:to>
                                    </p:set>
                                  </p:childTnLst>
                                </p:cTn>
                              </p:par>
                              <p:par>
                                <p:cTn id="105" presetID="8" presetClass="exit" presetSubtype="16" fill="hold" nodeType="withEffect">
                                  <p:stCondLst>
                                    <p:cond delay="0"/>
                                  </p:stCondLst>
                                  <p:childTnLst>
                                    <p:animEffect transition="out" filter="diamond(in)">
                                      <p:cBhvr>
                                        <p:cTn id="106" dur="1000"/>
                                        <p:tgtEl>
                                          <p:spTgt spid="3">
                                            <p:txEl>
                                              <p:pRg st="9" end="9"/>
                                            </p:txEl>
                                          </p:spTgt>
                                        </p:tgtEl>
                                      </p:cBhvr>
                                    </p:animEffect>
                                    <p:set>
                                      <p:cBhvr>
                                        <p:cTn id="107" dur="1" fill="hold">
                                          <p:stCondLst>
                                            <p:cond delay="999"/>
                                          </p:stCondLst>
                                        </p:cTn>
                                        <p:tgtEl>
                                          <p:spTgt spid="3">
                                            <p:txEl>
                                              <p:pRg st="9" end="9"/>
                                            </p:txEl>
                                          </p:spTgt>
                                        </p:tgtEl>
                                        <p:attrNameLst>
                                          <p:attrName>style.visibility</p:attrName>
                                        </p:attrNameLst>
                                      </p:cBhvr>
                                      <p:to>
                                        <p:strVal val="hidden"/>
                                      </p:to>
                                    </p:set>
                                  </p:childTnLst>
                                </p:cTn>
                              </p:par>
                              <p:par>
                                <p:cTn id="108" presetID="8" presetClass="exit" presetSubtype="16" fill="hold" nodeType="withEffect">
                                  <p:stCondLst>
                                    <p:cond delay="0"/>
                                  </p:stCondLst>
                                  <p:childTnLst>
                                    <p:animEffect transition="out" filter="diamond(in)">
                                      <p:cBhvr>
                                        <p:cTn id="109" dur="1000"/>
                                        <p:tgtEl>
                                          <p:spTgt spid="3">
                                            <p:txEl>
                                              <p:pRg st="11" end="11"/>
                                            </p:txEl>
                                          </p:spTgt>
                                        </p:tgtEl>
                                      </p:cBhvr>
                                    </p:animEffect>
                                    <p:set>
                                      <p:cBhvr>
                                        <p:cTn id="110" dur="1" fill="hold">
                                          <p:stCondLst>
                                            <p:cond delay="999"/>
                                          </p:stCondLst>
                                        </p:cTn>
                                        <p:tgtEl>
                                          <p:spTgt spid="3">
                                            <p:txEl>
                                              <p:pRg st="11" end="1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288" y="1484313"/>
            <a:ext cx="8351837" cy="4525962"/>
          </a:xfrm>
        </p:spPr>
        <p:txBody>
          <a:bodyPr/>
          <a:lstStyle/>
          <a:p>
            <a:pPr marL="0" indent="0" algn="ctr">
              <a:buFontTx/>
              <a:buNone/>
            </a:pPr>
            <a:r>
              <a:rPr lang="en-GB" sz="1600" i="1"/>
              <a:t>(</a:t>
            </a:r>
            <a:r>
              <a:rPr lang="en-GB" sz="1600" b="1" i="1"/>
              <a:t>Interrogating the conceptual frame and shedding light onto why and how ideals, assumptions and reasoning templates are implicated in the adoption and justification of civic integration programmes)</a:t>
            </a:r>
            <a:br>
              <a:rPr lang="en-GB" sz="1600" b="1" i="1"/>
            </a:br>
            <a:r>
              <a:rPr lang="en-GB" sz="1600" b="1" i="1"/>
              <a:t/>
            </a:r>
            <a:br>
              <a:rPr lang="en-GB" sz="1600" b="1" i="1"/>
            </a:br>
            <a:r>
              <a:rPr lang="en-GB" sz="1600" b="1"/>
              <a:t>Travelling backwards in time</a:t>
            </a:r>
            <a:br>
              <a:rPr lang="en-GB" sz="1600" b="1"/>
            </a:br>
            <a:r>
              <a:rPr lang="en-GB" sz="1600" b="1"/>
              <a:t/>
            </a:r>
            <a:br>
              <a:rPr lang="en-GB" sz="1600" b="1"/>
            </a:br>
            <a:r>
              <a:rPr lang="en-GB" sz="1600"/>
              <a:t>Theory (From the melting pot to ordopolitics)</a:t>
            </a:r>
            <a:br>
              <a:rPr lang="en-GB" sz="1600"/>
            </a:br>
            <a:r>
              <a:rPr lang="en-GB" sz="1600"/>
              <a:t/>
            </a:r>
            <a:br>
              <a:rPr lang="en-GB" sz="1600"/>
            </a:br>
            <a:r>
              <a:rPr lang="en-GB" sz="1600"/>
              <a:t>History (Education tests in America in the mid-19</a:t>
            </a:r>
            <a:r>
              <a:rPr lang="en-GB" sz="1600" baseline="30000"/>
              <a:t>th</a:t>
            </a:r>
            <a:r>
              <a:rPr lang="en-GB" sz="1600"/>
              <a:t> century, literacy tests designed to exclude ‘undesirable races’ from entry into the US, Immigration Restriction Bill 1886, Naturalisation Act of 1906, the Americanisation movement, dictation tests in Australia, Subversive Activities Control Act of 1950)</a:t>
            </a:r>
            <a:br>
              <a:rPr lang="en-GB" sz="1600"/>
            </a:br>
            <a:r>
              <a:rPr lang="en-GB" sz="1600"/>
              <a:t/>
            </a:r>
            <a:br>
              <a:rPr lang="en-GB" sz="1600"/>
            </a:br>
            <a:r>
              <a:rPr lang="en-GB" sz="1600"/>
              <a:t>Conclusion: the conceptual frames of integration and assimilation and their institutional manifestations cannot be separated from nationpolitics and ideology.</a:t>
            </a:r>
            <a:br>
              <a:rPr lang="en-GB" sz="1600"/>
            </a:br>
            <a:r>
              <a:rPr lang="en-GB" sz="1600"/>
              <a:t/>
            </a:r>
            <a:br>
              <a:rPr lang="en-GB" sz="1600"/>
            </a:br>
            <a:endParaRPr lang="en-US" sz="1600"/>
          </a:p>
        </p:txBody>
      </p:sp>
      <p:sp>
        <p:nvSpPr>
          <p:cNvPr id="4098" name="Rectangle 2"/>
          <p:cNvSpPr>
            <a:spLocks noGrp="1" noChangeArrowheads="1"/>
          </p:cNvSpPr>
          <p:nvPr>
            <p:ph type="title"/>
          </p:nvPr>
        </p:nvSpPr>
        <p:spPr/>
        <p:txBody>
          <a:bodyPr>
            <a:normAutofit fontScale="90000"/>
          </a:bodyPr>
          <a:lstStyle/>
          <a:p>
            <a:r>
              <a:rPr lang="en-GB" sz="4000"/>
              <a:t>The Integration Contract</a:t>
            </a:r>
            <a:br>
              <a:rPr lang="en-GB" sz="4000"/>
            </a:br>
            <a:endParaRPr lang="en-US" sz="4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95288" y="1600200"/>
            <a:ext cx="8291512" cy="4421188"/>
          </a:xfrm>
        </p:spPr>
        <p:txBody>
          <a:bodyPr>
            <a:normAutofit lnSpcReduction="10000"/>
          </a:bodyPr>
          <a:lstStyle/>
          <a:p>
            <a:pPr>
              <a:lnSpc>
                <a:spcPct val="90000"/>
              </a:lnSpc>
            </a:pPr>
            <a:r>
              <a:rPr lang="en-GB" sz="2400"/>
              <a:t>Freedom to enter a contractual relationship?</a:t>
            </a:r>
          </a:p>
          <a:p>
            <a:pPr>
              <a:lnSpc>
                <a:spcPct val="90000"/>
              </a:lnSpc>
            </a:pPr>
            <a:endParaRPr lang="en-GB" sz="2400"/>
          </a:p>
          <a:p>
            <a:pPr>
              <a:lnSpc>
                <a:spcPct val="90000"/>
              </a:lnSpc>
            </a:pPr>
            <a:r>
              <a:rPr lang="en-GB" sz="2400"/>
              <a:t>Mutual recognition of ‘party’ status?</a:t>
            </a:r>
          </a:p>
          <a:p>
            <a:pPr>
              <a:lnSpc>
                <a:spcPct val="90000"/>
              </a:lnSpc>
            </a:pPr>
            <a:endParaRPr lang="en-GB" sz="2400"/>
          </a:p>
          <a:p>
            <a:pPr>
              <a:lnSpc>
                <a:spcPct val="90000"/>
              </a:lnSpc>
            </a:pPr>
            <a:r>
              <a:rPr lang="en-GB" sz="2400"/>
              <a:t>No intersubjective understanding following dialogue, exchange of views and negotiation</a:t>
            </a:r>
          </a:p>
          <a:p>
            <a:pPr>
              <a:lnSpc>
                <a:spcPct val="90000"/>
              </a:lnSpc>
            </a:pPr>
            <a:endParaRPr lang="en-GB" sz="2400"/>
          </a:p>
          <a:p>
            <a:pPr>
              <a:lnSpc>
                <a:spcPct val="90000"/>
              </a:lnSpc>
            </a:pPr>
            <a:r>
              <a:rPr lang="en-GB" sz="2400"/>
              <a:t>Integration contracts are mandatory and migrants do not have the power to negotiate or change the terms</a:t>
            </a:r>
          </a:p>
          <a:p>
            <a:pPr>
              <a:lnSpc>
                <a:spcPct val="90000"/>
              </a:lnSpc>
            </a:pPr>
            <a:endParaRPr lang="en-GB" sz="2400"/>
          </a:p>
          <a:p>
            <a:pPr>
              <a:lnSpc>
                <a:spcPct val="90000"/>
              </a:lnSpc>
            </a:pPr>
            <a:r>
              <a:rPr lang="en-GB" sz="2400"/>
              <a:t>Can integration be delivered?</a:t>
            </a:r>
          </a:p>
          <a:p>
            <a:pPr>
              <a:lnSpc>
                <a:spcPct val="90000"/>
              </a:lnSpc>
              <a:buFontTx/>
              <a:buNone/>
            </a:pPr>
            <a:endParaRPr lang="en-US" sz="2400"/>
          </a:p>
          <a:p>
            <a:pPr>
              <a:lnSpc>
                <a:spcPct val="90000"/>
              </a:lnSpc>
            </a:pPr>
            <a:endParaRPr lang="en-US"/>
          </a:p>
        </p:txBody>
      </p:sp>
      <p:sp>
        <p:nvSpPr>
          <p:cNvPr id="5122" name="Rectangle 2"/>
          <p:cNvSpPr>
            <a:spLocks noGrp="1" noChangeArrowheads="1"/>
          </p:cNvSpPr>
          <p:nvPr>
            <p:ph type="title"/>
          </p:nvPr>
        </p:nvSpPr>
        <p:spPr/>
        <p:txBody>
          <a:bodyPr>
            <a:normAutofit fontScale="90000"/>
          </a:bodyPr>
          <a:lstStyle/>
          <a:p>
            <a:r>
              <a:rPr lang="en-GB" sz="4000" u="sng"/>
              <a:t>The Fictive Contract</a:t>
            </a:r>
            <a:br>
              <a:rPr lang="en-GB" sz="4000" u="sng"/>
            </a:br>
            <a:endParaRPr lang="en-US" sz="4000" u="sn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graphicFrame>
        <p:nvGraphicFramePr>
          <p:cNvPr id="9265" name="Group 49"/>
          <p:cNvGraphicFramePr>
            <a:graphicFrameLocks noGrp="1"/>
          </p:cNvGraphicFramePr>
          <p:nvPr/>
        </p:nvGraphicFramePr>
        <p:xfrm>
          <a:off x="0" y="188913"/>
          <a:ext cx="8826500" cy="6715443"/>
        </p:xfrm>
        <a:graphic>
          <a:graphicData uri="http://schemas.openxmlformats.org/drawingml/2006/table">
            <a:tbl>
              <a:tblPr/>
              <a:tblGrid>
                <a:gridCol w="4410075"/>
                <a:gridCol w="4416425"/>
              </a:tblGrid>
              <a:tr h="249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Times New Roman" pitchFamily="18" charset="0"/>
                          <a:cs typeface="Times New Roman" pitchFamily="18" charset="0"/>
                        </a:rPr>
                        <a:t>The Integration Frame</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cs typeface="Times New Roman" pitchFamily="18" charset="0"/>
                        </a:rPr>
                        <a:t>The Pluralistic Frame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Obsession with national identity</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Belonging as something that develops as a matter of course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Re-education: Newcomers have to unlearn the old and learn the new before being admitted into the country and into political membership </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Newcomers are welcome and encouraged to express their individuality</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9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The content of re-education is determined by state authorities and includes formal courses, compulsory attendance, specified hours and curriculum</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Learning occurs as matter of fact in everyday life – social interactions, the workplace, the market, religious ceremonies are sites of learning and newcomers should be encouraged to take part in as many spheres of social life as possible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Learning is an obligation and the cost should be borne by newcomers themselves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Learning is self-directed, unavoidable and the host society should be actively committed to investing in human capital</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Education to learn the language, history and ways of life of the host society is a means of ensuring social cohesion and harmony</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Linguistic adaptation is matter of time and a positive context of reception facilitates this process. Knowledge of history and ways of life s obtained via living and working in the host country and migrants should be allowed the freedom to pursue their own priorities of making a living, settling and creating a home for themselves and their families</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Coercion – penalties for non-attendance and exam failure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Being made to feel at home – civic and political participation encouraged and valued</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Passive  and subject status – they must know their place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Collaborators, stakeholders and citizens in waiting</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It is the responsibility of the newcomers to demonstrate their commitment to the country by jumping over the hurdles and their devotion to its national values</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It is the responsibility of the newcomers to be law abiding and willing contributors to the commonwealth</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Re-certifying their commitment at multiple gates – ‘should they really be here?’ ‘who is worthy to belong to the community of citizens?’</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A common sense approach – accrediting their resources, skills, hard labour, commitment, dynamism, problem-solving capacity and resilience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Nationality is the foundation of the unity of society – homogeneity (linguistic, cultural, religious or ethnic) is an ideal and the norm </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The unity of society is achieved by doing things together, solving problems together by designing appropriate institutions and by valuing the efforts of all those who contribute to the commonwealth </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Ethnocentric communities by design or default</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Dynamic and relaxed communities</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Integration as hierarchy and intolerance </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Emphasis on participation, equal treatment and non-discrimination </a:t>
                      </a: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62" name="Rectangle 46"/>
          <p:cNvSpPr>
            <a:spLocks noChangeArrowheads="1"/>
          </p:cNvSpPr>
          <p:nvPr/>
        </p:nvSpPr>
        <p:spPr bwMode="auto">
          <a:xfrm>
            <a:off x="0" y="6143625"/>
            <a:ext cx="169863" cy="366713"/>
          </a:xfrm>
          <a:prstGeom prst="rect">
            <a:avLst/>
          </a:prstGeom>
          <a:noFill/>
          <a:ln w="9525">
            <a:noFill/>
            <a:miter lim="800000"/>
            <a:headEnd/>
            <a:tailEnd/>
          </a:ln>
          <a:effectLst/>
        </p:spPr>
        <p:txBody>
          <a:bodyPr wrap="none" anchor="ctr">
            <a:spAutoFit/>
          </a:bodyPr>
          <a:lstStyle/>
          <a:p>
            <a:endParaRPr 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BLOGGER_PHOTO_ID_5360644615923634146" descr="http://4.bp.blogspot.com/_95tp1X-xmn8/SmTV4FM9D-I/AAAAAAAAAds/-PjtV_0K2fY/s320/iatcdh.JPG">
            <a:hlinkClick r:id="rId2"/>
          </p:cNvPr>
          <p:cNvPicPr>
            <a:picLocks noChangeAspect="1" noChangeArrowheads="1"/>
          </p:cNvPicPr>
          <p:nvPr/>
        </p:nvPicPr>
        <p:blipFill>
          <a:blip r:embed="rId3" r:link="rId4" cstate="print"/>
          <a:srcRect/>
          <a:stretch>
            <a:fillRect/>
          </a:stretch>
        </p:blipFill>
        <p:spPr bwMode="auto">
          <a:xfrm>
            <a:off x="1692275" y="765175"/>
            <a:ext cx="5472113" cy="4730750"/>
          </a:xfrm>
          <a:prstGeom prst="rect">
            <a:avLst/>
          </a:prstGeom>
          <a:noFill/>
          <a:ln w="9525">
            <a:solidFill>
              <a:srgbClr val="000000"/>
            </a:solidFill>
            <a:miter lim="800000"/>
            <a:headEnd/>
            <a:tailEnd/>
          </a:ln>
        </p:spPr>
      </p:pic>
      <p:sp>
        <p:nvSpPr>
          <p:cNvPr id="6150" name="Rectangle 6"/>
          <p:cNvSpPr>
            <a:spLocks noChangeArrowheads="1"/>
          </p:cNvSpPr>
          <p:nvPr/>
        </p:nvSpPr>
        <p:spPr bwMode="auto">
          <a:xfrm>
            <a:off x="228600" y="409575"/>
            <a:ext cx="9144000" cy="0"/>
          </a:xfrm>
          <a:prstGeom prst="rect">
            <a:avLst/>
          </a:prstGeom>
          <a:noFill/>
          <a:ln w="9525">
            <a:noFill/>
            <a:miter lim="800000"/>
            <a:headEnd/>
            <a:tailEnd/>
          </a:ln>
          <a:effectLst/>
        </p:spPr>
        <p:txBody>
          <a:bodyPr wrap="none" anchor="ctr">
            <a:spAutoFit/>
          </a:bodyPr>
          <a:lstStyle/>
          <a:p>
            <a:endParaRPr lang="en-GB"/>
          </a:p>
        </p:txBody>
      </p:sp>
      <p:sp>
        <p:nvSpPr>
          <p:cNvPr id="6151" name="Rectangle 7"/>
          <p:cNvSpPr>
            <a:spLocks noChangeArrowheads="1"/>
          </p:cNvSpPr>
          <p:nvPr/>
        </p:nvSpPr>
        <p:spPr bwMode="auto">
          <a:xfrm rot="10802146" flipV="1">
            <a:off x="2124075" y="5661025"/>
            <a:ext cx="4897438" cy="260350"/>
          </a:xfrm>
          <a:prstGeom prst="rect">
            <a:avLst/>
          </a:prstGeom>
          <a:noFill/>
          <a:ln w="9525">
            <a:noFill/>
            <a:miter lim="800000"/>
            <a:headEnd/>
            <a:tailEnd/>
          </a:ln>
          <a:effectLst/>
        </p:spPr>
        <p:txBody>
          <a:bodyPr anchor="ctr">
            <a:spAutoFit/>
          </a:bodyPr>
          <a:lstStyle/>
          <a:p>
            <a:pPr algn="just"/>
            <a:r>
              <a:rPr lang="en-US" sz="1100">
                <a:cs typeface="Times New Roman" pitchFamily="18" charset="0"/>
              </a:rPr>
              <a:t>David Oleson’s ‘parquet deformation’ created at Cargegie-Mellon in 1964. </a:t>
            </a:r>
            <a:endParaRPr 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Grp="1" noChangeAspect="1" noChangeArrowheads="1"/>
          </p:cNvPicPr>
          <p:nvPr>
            <p:ph idx="1"/>
          </p:nvPr>
        </p:nvPicPr>
        <p:blipFill>
          <a:blip r:embed="rId2" cstate="print"/>
          <a:srcRect/>
          <a:stretch>
            <a:fillRect/>
          </a:stretch>
        </p:blipFill>
        <p:spPr>
          <a:xfrm>
            <a:off x="1835150" y="0"/>
            <a:ext cx="4849813" cy="7100888"/>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29600" cy="5832648"/>
          </a:xfrm>
        </p:spPr>
        <p:txBody>
          <a:bodyPr>
            <a:normAutofit lnSpcReduction="10000"/>
          </a:bodyPr>
          <a:lstStyle/>
          <a:p>
            <a:r>
              <a:rPr lang="en-US" sz="2400" dirty="0" smtClean="0">
                <a:solidFill>
                  <a:schemeClr val="tx1"/>
                </a:solidFill>
                <a:latin typeface="+mn-lt"/>
                <a:ea typeface="+mn-ea"/>
                <a:cs typeface="+mn-cs"/>
              </a:rPr>
              <a:t>Citizenship </a:t>
            </a:r>
            <a:r>
              <a:rPr lang="en-US" sz="2400" dirty="0">
                <a:solidFill>
                  <a:schemeClr val="tx1"/>
                </a:solidFill>
                <a:latin typeface="+mn-lt"/>
                <a:ea typeface="+mn-ea"/>
                <a:cs typeface="+mn-cs"/>
              </a:rPr>
              <a:t>as national membership has exclusionary effects which undermine the normative ideals of democratic participation and equality. </a:t>
            </a:r>
            <a:endParaRPr lang="en-US" sz="2400" dirty="0" smtClean="0">
              <a:solidFill>
                <a:schemeClr val="tx1"/>
              </a:solidFill>
              <a:latin typeface="+mn-lt"/>
              <a:ea typeface="+mn-ea"/>
              <a:cs typeface="+mn-cs"/>
            </a:endParaRPr>
          </a:p>
          <a:p>
            <a:pPr>
              <a:buNone/>
            </a:pPr>
            <a:endParaRPr lang="en-GB" sz="2400" dirty="0">
              <a:solidFill>
                <a:schemeClr val="tx1"/>
              </a:solidFill>
              <a:latin typeface="+mn-lt"/>
              <a:ea typeface="+mn-ea"/>
              <a:cs typeface="+mn-cs"/>
            </a:endParaRPr>
          </a:p>
          <a:p>
            <a:r>
              <a:rPr lang="en-US" sz="2400" dirty="0" smtClean="0">
                <a:solidFill>
                  <a:schemeClr val="tx1"/>
                </a:solidFill>
                <a:latin typeface="+mn-lt"/>
                <a:ea typeface="+mn-ea"/>
                <a:cs typeface="+mn-cs"/>
              </a:rPr>
              <a:t>Liberal </a:t>
            </a:r>
            <a:r>
              <a:rPr lang="en-US" sz="2400" dirty="0">
                <a:solidFill>
                  <a:schemeClr val="tx1"/>
                </a:solidFill>
                <a:latin typeface="+mn-lt"/>
                <a:ea typeface="+mn-ea"/>
                <a:cs typeface="+mn-cs"/>
              </a:rPr>
              <a:t>nationalism and </a:t>
            </a:r>
            <a:r>
              <a:rPr lang="en-US" sz="2400" dirty="0" err="1">
                <a:solidFill>
                  <a:schemeClr val="tx1"/>
                </a:solidFill>
                <a:latin typeface="+mn-lt"/>
                <a:ea typeface="+mn-ea"/>
                <a:cs typeface="+mn-cs"/>
              </a:rPr>
              <a:t>contractarian</a:t>
            </a:r>
            <a:r>
              <a:rPr lang="en-US" sz="2400" dirty="0">
                <a:solidFill>
                  <a:schemeClr val="tx1"/>
                </a:solidFill>
                <a:latin typeface="+mn-lt"/>
                <a:ea typeface="+mn-ea"/>
                <a:cs typeface="+mn-cs"/>
              </a:rPr>
              <a:t> moral theory do not regard this as problematic, because they have been premised on the assumption that national societies are self-sufficient and self-enclosed schemes of social co-operation the membership of which is by and large confined to co-nationals (</a:t>
            </a:r>
            <a:r>
              <a:rPr lang="en-US" sz="2400" dirty="0" err="1">
                <a:solidFill>
                  <a:schemeClr val="tx1"/>
                </a:solidFill>
                <a:latin typeface="+mn-lt"/>
                <a:ea typeface="+mn-ea"/>
                <a:cs typeface="+mn-cs"/>
              </a:rPr>
              <a:t>Walzer</a:t>
            </a:r>
            <a:r>
              <a:rPr lang="en-US" sz="2400" dirty="0">
                <a:solidFill>
                  <a:schemeClr val="tx1"/>
                </a:solidFill>
                <a:latin typeface="+mn-lt"/>
                <a:ea typeface="+mn-ea"/>
                <a:cs typeface="+mn-cs"/>
              </a:rPr>
              <a:t> 1983). Accordingly, the exclusion of non-national residents from the rights and benefits of citizenship is seen as a necessary consequence of a community’s process of self-definition. </a:t>
            </a:r>
            <a:endParaRPr lang="en-GB" sz="2400" dirty="0">
              <a:solidFill>
                <a:schemeClr val="tx1"/>
              </a:solidFill>
              <a:latin typeface="+mn-lt"/>
              <a:ea typeface="+mn-ea"/>
              <a:cs typeface="+mn-cs"/>
            </a:endParaRPr>
          </a:p>
          <a:p>
            <a:pPr>
              <a:buNone/>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xit" presetSubtype="16" fill="hold" nodeType="clickEffect">
                                  <p:stCondLst>
                                    <p:cond delay="0"/>
                                  </p:stCondLst>
                                  <p:childTnLst>
                                    <p:animEffect transition="out" filter="diamond(in)">
                                      <p:cBhvr>
                                        <p:cTn id="28" dur="2000"/>
                                        <p:tgtEl>
                                          <p:spTgt spid="3">
                                            <p:txEl>
                                              <p:pRg st="0" end="0"/>
                                            </p:txEl>
                                          </p:spTgt>
                                        </p:tgtEl>
                                      </p:cBhvr>
                                    </p:animEffect>
                                    <p:set>
                                      <p:cBhvr>
                                        <p:cTn id="29" dur="1" fill="hold">
                                          <p:stCondLst>
                                            <p:cond delay="1999"/>
                                          </p:stCondLst>
                                        </p:cTn>
                                        <p:tgtEl>
                                          <p:spTgt spid="3">
                                            <p:txEl>
                                              <p:pRg st="0" end="0"/>
                                            </p:txEl>
                                          </p:spTgt>
                                        </p:tgtEl>
                                        <p:attrNameLst>
                                          <p:attrName>style.visibility</p:attrName>
                                        </p:attrNameLst>
                                      </p:cBhvr>
                                      <p:to>
                                        <p:strVal val="hidden"/>
                                      </p:to>
                                    </p:set>
                                  </p:childTnLst>
                                </p:cTn>
                              </p:par>
                              <p:par>
                                <p:cTn id="30" presetID="8" presetClass="exit" presetSubtype="16" fill="hold" nodeType="withEffect">
                                  <p:stCondLst>
                                    <p:cond delay="0"/>
                                  </p:stCondLst>
                                  <p:childTnLst>
                                    <p:animEffect transition="out" filter="diamond(in)">
                                      <p:cBhvr>
                                        <p:cTn id="31" dur="2000"/>
                                        <p:tgtEl>
                                          <p:spTgt spid="3">
                                            <p:txEl>
                                              <p:pRg st="2" end="2"/>
                                            </p:txEl>
                                          </p:spTgt>
                                        </p:tgtEl>
                                      </p:cBhvr>
                                    </p:animEffect>
                                    <p:set>
                                      <p:cBhvr>
                                        <p:cTn id="32"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r>
              <a:rPr lang="en-US" sz="2400" dirty="0" smtClean="0">
                <a:solidFill>
                  <a:schemeClr val="tx1"/>
                </a:solidFill>
                <a:latin typeface="+mn-lt"/>
                <a:ea typeface="+mn-ea"/>
                <a:cs typeface="+mn-cs"/>
              </a:rPr>
              <a:t>But </a:t>
            </a:r>
            <a:r>
              <a:rPr lang="en-US" sz="2400" dirty="0">
                <a:solidFill>
                  <a:schemeClr val="tx1"/>
                </a:solidFill>
                <a:latin typeface="+mn-lt"/>
                <a:ea typeface="+mn-ea"/>
                <a:cs typeface="+mn-cs"/>
              </a:rPr>
              <a:t>this assumption is flawed. Not only it is based on an odd circularity, whereby aliens are by definition outside the community by virtue of a prior self-definition of the community which separates ‘us’ and ‘them’ and privileges ‘us’ over ‘them’, but it also screens out the various lines of connections and ties of interdependence between ‘us’ and ‘them’. </a:t>
            </a:r>
            <a:endParaRPr lang="en-GB" sz="2400" dirty="0" smtClean="0">
              <a:solidFill>
                <a:schemeClr val="tx1"/>
              </a:solidFill>
              <a:latin typeface="+mn-lt"/>
              <a:ea typeface="+mn-ea"/>
              <a:cs typeface="+mn-cs"/>
            </a:endParaRPr>
          </a:p>
          <a:p>
            <a:endParaRPr lang="en-GB" sz="2400" dirty="0"/>
          </a:p>
          <a:p>
            <a:r>
              <a:rPr lang="en-US" sz="2400" dirty="0" smtClean="0">
                <a:solidFill>
                  <a:schemeClr val="tx1"/>
                </a:solidFill>
                <a:latin typeface="+mn-lt"/>
                <a:ea typeface="+mn-ea"/>
                <a:cs typeface="+mn-cs"/>
              </a:rPr>
              <a:t>Political </a:t>
            </a:r>
            <a:r>
              <a:rPr lang="en-US" sz="2400" dirty="0">
                <a:solidFill>
                  <a:schemeClr val="tx1"/>
                </a:solidFill>
                <a:latin typeface="+mn-lt"/>
                <a:ea typeface="+mn-ea"/>
                <a:cs typeface="+mn-cs"/>
              </a:rPr>
              <a:t>exclusion and the transformation of democracy into an </a:t>
            </a:r>
            <a:r>
              <a:rPr lang="en-US" sz="2400" dirty="0" err="1">
                <a:solidFill>
                  <a:schemeClr val="tx1"/>
                </a:solidFill>
                <a:latin typeface="+mn-lt"/>
                <a:ea typeface="+mn-ea"/>
                <a:cs typeface="+mn-cs"/>
              </a:rPr>
              <a:t>ethnarchy</a:t>
            </a:r>
            <a:r>
              <a:rPr lang="en-US" sz="2400" dirty="0">
                <a:solidFill>
                  <a:schemeClr val="tx1"/>
                </a:solidFill>
                <a:latin typeface="+mn-lt"/>
                <a:ea typeface="+mn-ea"/>
                <a:cs typeface="+mn-cs"/>
              </a:rPr>
              <a:t> might not be necessary, albeit unfortunate, consequences of a community’s right to democratic self-determination, but, instead, they may be contingent consequences of a contestable model of democracy which is rooted in the modern national-statist world and is, therefore, in need of correction in this millennium.</a:t>
            </a:r>
            <a:endParaRPr lang="en-GB" sz="2400" dirty="0">
              <a:solidFill>
                <a:schemeClr val="tx1"/>
              </a:solidFill>
              <a:latin typeface="+mn-lt"/>
              <a:ea typeface="+mn-ea"/>
              <a:cs typeface="+mn-cs"/>
            </a:endParaRPr>
          </a:p>
          <a:p>
            <a:pPr>
              <a:buNone/>
            </a:pPr>
            <a:endParaRPr lang="en-GB" sz="2400" dirty="0">
              <a:solidFill>
                <a:schemeClr val="tx1"/>
              </a:solidFill>
              <a:latin typeface="+mn-lt"/>
              <a:ea typeface="+mn-ea"/>
              <a:cs typeface="+mn-cs"/>
            </a:endParaRPr>
          </a:p>
          <a:p>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lnSpcReduction="10000"/>
          </a:bodyPr>
          <a:lstStyle/>
          <a:p>
            <a:r>
              <a:rPr lang="en-GB" sz="1600" dirty="0" err="1" smtClean="0">
                <a:solidFill>
                  <a:schemeClr val="tx1"/>
                </a:solidFill>
                <a:latin typeface="+mn-lt"/>
                <a:ea typeface="+mn-ea"/>
                <a:cs typeface="+mn-cs"/>
              </a:rPr>
              <a:t>Postnational</a:t>
            </a:r>
            <a:r>
              <a:rPr lang="en-GB" sz="1600" dirty="0" smtClean="0">
                <a:solidFill>
                  <a:schemeClr val="tx1"/>
                </a:solidFill>
                <a:latin typeface="+mn-lt"/>
                <a:ea typeface="+mn-ea"/>
                <a:cs typeface="+mn-cs"/>
              </a:rPr>
              <a:t> </a:t>
            </a:r>
            <a:r>
              <a:rPr lang="en-GB" sz="1600" dirty="0">
                <a:solidFill>
                  <a:schemeClr val="tx1"/>
                </a:solidFill>
                <a:latin typeface="+mn-lt"/>
                <a:ea typeface="+mn-ea"/>
                <a:cs typeface="+mn-cs"/>
              </a:rPr>
              <a:t>citizenship – the </a:t>
            </a:r>
            <a:r>
              <a:rPr lang="en-US" sz="1600" dirty="0">
                <a:solidFill>
                  <a:schemeClr val="tx1"/>
                </a:solidFill>
                <a:latin typeface="+mn-lt"/>
                <a:ea typeface="+mn-ea"/>
                <a:cs typeface="+mn-cs"/>
              </a:rPr>
              <a:t>legal discourse on human rights has permeated national legal orders and led to the dilution of the ‘natural dichotomy’ between citizens and aliens (</a:t>
            </a:r>
            <a:r>
              <a:rPr lang="en-US" sz="1600" dirty="0" err="1">
                <a:solidFill>
                  <a:schemeClr val="tx1"/>
                </a:solidFill>
                <a:latin typeface="+mn-lt"/>
                <a:ea typeface="+mn-ea"/>
                <a:cs typeface="+mn-cs"/>
              </a:rPr>
              <a:t>Soysal</a:t>
            </a:r>
            <a:r>
              <a:rPr lang="en-US" sz="1600" dirty="0">
                <a:solidFill>
                  <a:schemeClr val="tx1"/>
                </a:solidFill>
                <a:latin typeface="+mn-lt"/>
                <a:ea typeface="+mn-ea"/>
                <a:cs typeface="+mn-cs"/>
              </a:rPr>
              <a:t> 1994) and the decline of national citizenship (Jacobson 1996). </a:t>
            </a:r>
            <a:endParaRPr lang="en-US" sz="1600" dirty="0" smtClean="0">
              <a:solidFill>
                <a:schemeClr val="tx1"/>
              </a:solidFill>
              <a:latin typeface="+mn-lt"/>
              <a:ea typeface="+mn-ea"/>
              <a:cs typeface="+mn-cs"/>
            </a:endParaRPr>
          </a:p>
          <a:p>
            <a:endParaRPr lang="en-US" sz="1600" dirty="0" smtClean="0">
              <a:solidFill>
                <a:schemeClr val="tx1"/>
              </a:solidFill>
              <a:latin typeface="+mn-lt"/>
              <a:ea typeface="+mn-ea"/>
              <a:cs typeface="+mn-cs"/>
            </a:endParaRPr>
          </a:p>
          <a:p>
            <a:r>
              <a:rPr lang="en-US" sz="1600" dirty="0" smtClean="0">
                <a:solidFill>
                  <a:schemeClr val="tx1"/>
                </a:solidFill>
                <a:latin typeface="+mn-lt"/>
                <a:ea typeface="+mn-ea"/>
                <a:cs typeface="+mn-cs"/>
              </a:rPr>
              <a:t>BUT </a:t>
            </a:r>
            <a:r>
              <a:rPr lang="en-US" sz="1600" dirty="0">
                <a:solidFill>
                  <a:schemeClr val="tx1"/>
                </a:solidFill>
                <a:latin typeface="+mn-lt"/>
                <a:ea typeface="+mn-ea"/>
                <a:cs typeface="+mn-cs"/>
              </a:rPr>
              <a:t>human rights are the outgrowth of commitments made by the state which remains the body that defines the nature and scope of the rights granted to resident non-nationals. And while international law has helped the plight of migrants, it has never called into question the nationality principle as the basis for distributing community membership</a:t>
            </a:r>
            <a:endParaRPr lang="en-GB" sz="1600" dirty="0">
              <a:solidFill>
                <a:schemeClr val="tx1"/>
              </a:solidFill>
              <a:latin typeface="+mn-lt"/>
              <a:ea typeface="+mn-ea"/>
              <a:cs typeface="+mn-cs"/>
            </a:endParaRPr>
          </a:p>
          <a:p>
            <a:pPr>
              <a:buNone/>
            </a:pPr>
            <a:r>
              <a:rPr lang="en-US" sz="1600" dirty="0">
                <a:solidFill>
                  <a:schemeClr val="tx1"/>
                </a:solidFill>
                <a:latin typeface="+mn-lt"/>
                <a:ea typeface="+mn-ea"/>
                <a:cs typeface="+mn-cs"/>
              </a:rPr>
              <a:t> </a:t>
            </a:r>
            <a:endParaRPr lang="en-GB" sz="1600" dirty="0">
              <a:solidFill>
                <a:schemeClr val="tx1"/>
              </a:solidFill>
              <a:latin typeface="+mn-lt"/>
              <a:ea typeface="+mn-ea"/>
              <a:cs typeface="+mn-cs"/>
            </a:endParaRPr>
          </a:p>
          <a:p>
            <a:r>
              <a:rPr lang="en-US" sz="1600" dirty="0">
                <a:solidFill>
                  <a:schemeClr val="tx1"/>
                </a:solidFill>
                <a:latin typeface="+mn-lt"/>
                <a:ea typeface="+mn-ea"/>
                <a:cs typeface="+mn-cs"/>
              </a:rPr>
              <a:t>Transnational citizenship - international migration and the ensuing interactions between receiving and sending countries result in the creation of mobile societies beyond the borders of territorial states (</a:t>
            </a:r>
            <a:r>
              <a:rPr lang="en-US" sz="1600" dirty="0" err="1">
                <a:solidFill>
                  <a:schemeClr val="tx1"/>
                </a:solidFill>
                <a:latin typeface="+mn-lt"/>
                <a:ea typeface="+mn-ea"/>
                <a:cs typeface="+mn-cs"/>
              </a:rPr>
              <a:t>Baubock</a:t>
            </a:r>
            <a:r>
              <a:rPr lang="en-US" sz="1600" dirty="0">
                <a:solidFill>
                  <a:schemeClr val="tx1"/>
                </a:solidFill>
                <a:latin typeface="+mn-lt"/>
                <a:ea typeface="+mn-ea"/>
                <a:cs typeface="+mn-cs"/>
              </a:rPr>
              <a:t> 1994).</a:t>
            </a:r>
            <a:endParaRPr lang="en-GB" sz="1600" dirty="0">
              <a:solidFill>
                <a:schemeClr val="tx1"/>
              </a:solidFill>
              <a:latin typeface="+mn-lt"/>
              <a:ea typeface="+mn-ea"/>
              <a:cs typeface="+mn-cs"/>
            </a:endParaRPr>
          </a:p>
          <a:p>
            <a:pPr>
              <a:buNone/>
            </a:pPr>
            <a:endParaRPr lang="en-GB" sz="1600" dirty="0">
              <a:solidFill>
                <a:schemeClr val="tx1"/>
              </a:solidFill>
              <a:latin typeface="+mn-lt"/>
              <a:ea typeface="+mn-ea"/>
              <a:cs typeface="+mn-cs"/>
            </a:endParaRPr>
          </a:p>
          <a:p>
            <a:r>
              <a:rPr lang="en-US" sz="1600" dirty="0">
                <a:solidFill>
                  <a:schemeClr val="tx1"/>
                </a:solidFill>
                <a:latin typeface="+mn-lt"/>
                <a:ea typeface="+mn-ea"/>
                <a:cs typeface="+mn-cs"/>
              </a:rPr>
              <a:t>BUT transnational citizenship denies neither the existence nor the normative relevance of borders and nation-states. </a:t>
            </a:r>
            <a:endParaRPr lang="en-US" sz="1600" dirty="0" smtClean="0">
              <a:solidFill>
                <a:schemeClr val="tx1"/>
              </a:solidFill>
              <a:latin typeface="+mn-lt"/>
              <a:ea typeface="+mn-ea"/>
              <a:cs typeface="+mn-cs"/>
            </a:endParaRPr>
          </a:p>
          <a:p>
            <a:pPr>
              <a:buNone/>
            </a:pPr>
            <a:endParaRPr lang="en-GB" sz="1600" dirty="0">
              <a:solidFill>
                <a:schemeClr val="tx1"/>
              </a:solidFill>
              <a:latin typeface="+mn-lt"/>
              <a:ea typeface="+mn-ea"/>
              <a:cs typeface="+mn-cs"/>
            </a:endParaRPr>
          </a:p>
          <a:p>
            <a:r>
              <a:rPr lang="en-US" sz="1600" dirty="0" smtClean="0">
                <a:solidFill>
                  <a:schemeClr val="tx1"/>
                </a:solidFill>
                <a:latin typeface="+mn-lt"/>
                <a:ea typeface="+mn-ea"/>
                <a:cs typeface="+mn-cs"/>
              </a:rPr>
              <a:t>Citizenship </a:t>
            </a:r>
            <a:r>
              <a:rPr lang="en-US" sz="1600" dirty="0">
                <a:solidFill>
                  <a:schemeClr val="tx1"/>
                </a:solidFill>
                <a:latin typeface="+mn-lt"/>
                <a:ea typeface="+mn-ea"/>
                <a:cs typeface="+mn-cs"/>
              </a:rPr>
              <a:t>thus remains a national statist affair and no one has articulated an institutional framework of </a:t>
            </a:r>
            <a:r>
              <a:rPr lang="en-US" sz="1600" dirty="0" err="1">
                <a:solidFill>
                  <a:schemeClr val="tx1"/>
                </a:solidFill>
                <a:latin typeface="+mn-lt"/>
                <a:ea typeface="+mn-ea"/>
                <a:cs typeface="+mn-cs"/>
              </a:rPr>
              <a:t>postnational</a:t>
            </a:r>
            <a:r>
              <a:rPr lang="en-US" sz="1600" dirty="0">
                <a:solidFill>
                  <a:schemeClr val="tx1"/>
                </a:solidFill>
                <a:latin typeface="+mn-lt"/>
                <a:ea typeface="+mn-ea"/>
                <a:cs typeface="+mn-cs"/>
              </a:rPr>
              <a:t> citizenship</a:t>
            </a:r>
            <a:endParaRPr lang="en-GB" sz="1600" dirty="0">
              <a:solidFill>
                <a:schemeClr val="tx1"/>
              </a:solidFill>
              <a:latin typeface="+mn-lt"/>
              <a:ea typeface="+mn-ea"/>
              <a:cs typeface="+mn-cs"/>
            </a:endParaRPr>
          </a:p>
          <a:p>
            <a:endParaRPr lang="en-GB" sz="1100" dirty="0"/>
          </a:p>
        </p:txBody>
      </p:sp>
      <p:sp>
        <p:nvSpPr>
          <p:cNvPr id="2" name="Title 1"/>
          <p:cNvSpPr>
            <a:spLocks noGrp="1"/>
          </p:cNvSpPr>
          <p:nvPr>
            <p:ph type="title"/>
          </p:nvPr>
        </p:nvSpPr>
        <p:spPr>
          <a:xfrm>
            <a:off x="467544" y="260648"/>
            <a:ext cx="8229600" cy="1143000"/>
          </a:xfrm>
        </p:spPr>
        <p:txBody>
          <a:bodyPr>
            <a:normAutofit fontScale="90000"/>
          </a:bodyPr>
          <a:lstStyle/>
          <a:p>
            <a:r>
              <a:rPr lang="en-GB" sz="2000" b="1" dirty="0">
                <a:solidFill>
                  <a:schemeClr val="tx2"/>
                </a:solidFill>
                <a:latin typeface="+mj-lt"/>
                <a:ea typeface="+mj-ea"/>
                <a:cs typeface="+mj-cs"/>
              </a:rPr>
              <a:t> </a:t>
            </a:r>
            <a:r>
              <a:rPr lang="en-GB" sz="2000" dirty="0">
                <a:solidFill>
                  <a:schemeClr val="tx2"/>
                </a:solidFill>
                <a:latin typeface="+mj-lt"/>
                <a:ea typeface="+mj-ea"/>
                <a:cs typeface="+mj-cs"/>
              </a:rPr>
              <a:t/>
            </a:r>
            <a:br>
              <a:rPr lang="en-GB" sz="2000" dirty="0">
                <a:solidFill>
                  <a:schemeClr val="tx2"/>
                </a:solidFill>
                <a:latin typeface="+mj-lt"/>
                <a:ea typeface="+mj-ea"/>
                <a:cs typeface="+mj-cs"/>
              </a:rPr>
            </a:br>
            <a:r>
              <a:rPr lang="en-GB" sz="2000" b="1" dirty="0">
                <a:solidFill>
                  <a:schemeClr val="tx2"/>
                </a:solidFill>
                <a:latin typeface="+mj-lt"/>
                <a:ea typeface="+mj-ea"/>
                <a:cs typeface="+mj-cs"/>
              </a:rPr>
              <a:t>AN ALTERNATIVE CONCEPTION OF CITIZENSHIP?</a:t>
            </a:r>
            <a:r>
              <a:rPr lang="en-GB" dirty="0">
                <a:solidFill>
                  <a:schemeClr val="tx2"/>
                </a:solidFill>
                <a:latin typeface="+mj-lt"/>
                <a:ea typeface="+mj-ea"/>
                <a:cs typeface="+mj-cs"/>
              </a:rPr>
              <a:t/>
            </a:r>
            <a:br>
              <a:rPr lang="en-GB" dirty="0">
                <a:solidFill>
                  <a:schemeClr val="tx2"/>
                </a:solidFill>
                <a:latin typeface="+mj-lt"/>
                <a:ea typeface="+mj-ea"/>
                <a:cs typeface="+mj-cs"/>
              </a:rPr>
            </a:b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3" end="3"/>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4" end="4"/>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6" end="6"/>
                                            </p:txEl>
                                          </p:spTgt>
                                        </p:tgtEl>
                                      </p:cBhvr>
                                    </p:animEffect>
                                  </p:childTnLst>
                                </p:cTn>
                              </p:par>
                              <p:par>
                                <p:cTn id="55" presetID="25"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8" end="8"/>
                                            </p:txEl>
                                          </p:spTgt>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70" dur="1000" fill="hold"/>
                                        <p:tgtEl>
                                          <p:spTgt spid="2"/>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pPr algn="ctr">
              <a:buNone/>
            </a:pPr>
            <a:r>
              <a:rPr lang="en-US" sz="1600" dirty="0">
                <a:solidFill>
                  <a:schemeClr val="tx1"/>
                </a:solidFill>
                <a:latin typeface="+mn-lt"/>
                <a:ea typeface="+mn-ea"/>
                <a:cs typeface="+mn-cs"/>
              </a:rPr>
              <a:t> </a:t>
            </a:r>
            <a:r>
              <a:rPr lang="en-US" sz="2400" dirty="0">
                <a:solidFill>
                  <a:schemeClr val="tx1"/>
                </a:solidFill>
                <a:latin typeface="+mn-lt"/>
                <a:ea typeface="+mn-ea"/>
                <a:cs typeface="+mn-cs"/>
              </a:rPr>
              <a:t>Active Connections</a:t>
            </a:r>
            <a:endParaRPr lang="en-GB" sz="2400" dirty="0">
              <a:solidFill>
                <a:schemeClr val="tx1"/>
              </a:solidFill>
              <a:latin typeface="+mn-lt"/>
              <a:ea typeface="+mn-ea"/>
              <a:cs typeface="+mn-cs"/>
            </a:endParaRPr>
          </a:p>
          <a:p>
            <a:pPr>
              <a:buNone/>
            </a:pPr>
            <a:r>
              <a:rPr lang="en-US" sz="2400" dirty="0">
                <a:solidFill>
                  <a:schemeClr val="tx1"/>
                </a:solidFill>
                <a:latin typeface="+mn-lt"/>
                <a:ea typeface="+mn-ea"/>
                <a:cs typeface="+mn-cs"/>
              </a:rPr>
              <a:t> </a:t>
            </a:r>
            <a:endParaRPr lang="en-GB" sz="2400" dirty="0">
              <a:solidFill>
                <a:schemeClr val="tx1"/>
              </a:solidFill>
              <a:latin typeface="+mn-lt"/>
              <a:ea typeface="+mn-ea"/>
              <a:cs typeface="+mn-cs"/>
            </a:endParaRPr>
          </a:p>
          <a:p>
            <a:pPr>
              <a:buNone/>
            </a:pPr>
            <a:r>
              <a:rPr lang="en-US" sz="2400" dirty="0">
                <a:solidFill>
                  <a:schemeClr val="tx1"/>
                </a:solidFill>
                <a:latin typeface="+mn-lt"/>
                <a:ea typeface="+mn-ea"/>
                <a:cs typeface="+mn-cs"/>
              </a:rPr>
              <a:t>State</a:t>
            </a:r>
            <a:endParaRPr lang="en-GB" sz="2400" dirty="0">
              <a:solidFill>
                <a:schemeClr val="tx1"/>
              </a:solidFill>
              <a:latin typeface="+mn-lt"/>
              <a:ea typeface="+mn-ea"/>
              <a:cs typeface="+mn-cs"/>
            </a:endParaRPr>
          </a:p>
          <a:p>
            <a:pPr>
              <a:buNone/>
            </a:pPr>
            <a:r>
              <a:rPr lang="en-US" sz="7200" dirty="0">
                <a:solidFill>
                  <a:schemeClr val="tx1"/>
                </a:solidFill>
                <a:latin typeface="+mn-lt"/>
                <a:ea typeface="+mn-ea"/>
                <a:cs typeface="+mn-cs"/>
              </a:rPr>
              <a:t>↕  </a:t>
            </a:r>
            <a:r>
              <a:rPr lang="en-US" sz="1600" dirty="0">
                <a:solidFill>
                  <a:schemeClr val="tx1"/>
                </a:solidFill>
                <a:latin typeface="+mn-lt"/>
                <a:ea typeface="+mn-ea"/>
                <a:cs typeface="+mn-cs"/>
              </a:rPr>
              <a:t>    </a:t>
            </a:r>
            <a:r>
              <a:rPr lang="en-US" sz="2400" dirty="0" smtClean="0">
                <a:solidFill>
                  <a:schemeClr val="tx1"/>
                </a:solidFill>
                <a:latin typeface="+mn-lt"/>
                <a:ea typeface="+mn-ea"/>
                <a:cs typeface="+mn-cs"/>
              </a:rPr>
              <a:t>Individual </a:t>
            </a:r>
            <a:r>
              <a:rPr lang="en-US" sz="7200" dirty="0" smtClean="0">
                <a:solidFill>
                  <a:schemeClr val="tx1"/>
                </a:solidFill>
                <a:latin typeface="+mn-lt"/>
                <a:ea typeface="+mn-ea"/>
                <a:cs typeface="+mn-cs"/>
              </a:rPr>
              <a:t>↔</a:t>
            </a:r>
            <a:r>
              <a:rPr lang="en-US" sz="2000" dirty="0">
                <a:solidFill>
                  <a:schemeClr val="tx1"/>
                </a:solidFill>
                <a:latin typeface="+mn-lt"/>
                <a:ea typeface="+mn-ea"/>
                <a:cs typeface="+mn-cs"/>
              </a:rPr>
              <a:t>Community/nation</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Individual</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 </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 </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 </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Domicile captures the various connections and bonds of </a:t>
            </a:r>
            <a:r>
              <a:rPr lang="en-US" sz="2000" dirty="0" smtClean="0">
                <a:solidFill>
                  <a:schemeClr val="tx1"/>
                </a:solidFill>
                <a:latin typeface="+mn-lt"/>
                <a:ea typeface="+mn-ea"/>
                <a:cs typeface="+mn-cs"/>
              </a:rPr>
              <a:t>association</a:t>
            </a:r>
          </a:p>
          <a:p>
            <a:pPr>
              <a:buNone/>
            </a:pPr>
            <a:r>
              <a:rPr lang="en-US" sz="2000" dirty="0" smtClean="0">
                <a:solidFill>
                  <a:schemeClr val="tx1"/>
                </a:solidFill>
                <a:latin typeface="+mn-lt"/>
                <a:ea typeface="+mn-ea"/>
                <a:cs typeface="+mn-cs"/>
              </a:rPr>
              <a:t>that </a:t>
            </a:r>
            <a:r>
              <a:rPr lang="en-US" sz="2000" dirty="0">
                <a:solidFill>
                  <a:schemeClr val="tx1"/>
                </a:solidFill>
                <a:latin typeface="+mn-lt"/>
                <a:ea typeface="+mn-ea"/>
                <a:cs typeface="+mn-cs"/>
              </a:rPr>
              <a:t>a person has with a political community and its legal system </a:t>
            </a:r>
            <a:r>
              <a:rPr lang="en-US" sz="2000" dirty="0" smtClean="0">
                <a:solidFill>
                  <a:schemeClr val="tx1"/>
                </a:solidFill>
                <a:latin typeface="+mn-lt"/>
                <a:ea typeface="+mn-ea"/>
                <a:cs typeface="+mn-cs"/>
              </a:rPr>
              <a:t>from</a:t>
            </a:r>
          </a:p>
          <a:p>
            <a:pPr>
              <a:buNone/>
            </a:pPr>
            <a:r>
              <a:rPr lang="en-US" sz="2000" dirty="0" smtClean="0">
                <a:solidFill>
                  <a:schemeClr val="tx1"/>
                </a:solidFill>
                <a:latin typeface="+mn-lt"/>
                <a:ea typeface="+mn-ea"/>
                <a:cs typeface="+mn-cs"/>
              </a:rPr>
              <a:t>which </a:t>
            </a:r>
            <a:r>
              <a:rPr lang="en-US" sz="2000" dirty="0">
                <a:solidFill>
                  <a:schemeClr val="tx1"/>
                </a:solidFill>
                <a:latin typeface="+mn-lt"/>
                <a:ea typeface="+mn-ea"/>
                <a:cs typeface="+mn-cs"/>
              </a:rPr>
              <a:t>rights and obligations flow.</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 </a:t>
            </a:r>
            <a:endParaRPr lang="en-GB" sz="2000" dirty="0">
              <a:solidFill>
                <a:schemeClr val="tx1"/>
              </a:solidFill>
              <a:latin typeface="+mn-lt"/>
              <a:ea typeface="+mn-ea"/>
              <a:cs typeface="+mn-cs"/>
            </a:endParaRPr>
          </a:p>
          <a:p>
            <a:pPr>
              <a:buNone/>
            </a:pPr>
            <a:r>
              <a:rPr lang="en-US" sz="2000" dirty="0">
                <a:solidFill>
                  <a:schemeClr val="tx1"/>
                </a:solidFill>
                <a:latin typeface="+mn-lt"/>
                <a:ea typeface="+mn-ea"/>
                <a:cs typeface="+mn-cs"/>
              </a:rPr>
              <a:t> </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2" end="2"/>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3" end="3"/>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par>
                                <p:cTn id="55" presetID="25" presetClass="entr" presetSubtype="0" fill="hold"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5" end="5"/>
                                            </p:txEl>
                                          </p:spTgt>
                                        </p:tgtEl>
                                      </p:cBhvr>
                                    </p:animEffect>
                                  </p:childTnLst>
                                </p:cTn>
                              </p:par>
                              <p:par>
                                <p:cTn id="65" presetID="25" presetClass="entr" presetSubtype="0" fill="hold" nodeType="with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par>
                                <p:cTn id="75" presetID="25" presetClass="entr" presetSubtype="0" fill="hold" nodeType="with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 calcmode="lin" valueType="num">
                                      <p:cBhvr>
                                        <p:cTn id="77"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0"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3">
                                            <p:txEl>
                                              <p:pRg st="7" end="7"/>
                                            </p:txEl>
                                          </p:spTgt>
                                        </p:tgtEl>
                                      </p:cBhvr>
                                    </p:animEffect>
                                  </p:childTnLst>
                                </p:cTn>
                              </p:par>
                              <p:par>
                                <p:cTn id="85" presetID="25" presetClass="entr" presetSubtype="0" fill="hold" nodeType="with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 calcmode="lin" valueType="num">
                                      <p:cBhvr>
                                        <p:cTn id="8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
                                            <p:txEl>
                                              <p:pRg st="8" end="8"/>
                                            </p:txEl>
                                          </p:spTgt>
                                        </p:tgtEl>
                                      </p:cBhvr>
                                    </p:animEffect>
                                  </p:childTnLst>
                                </p:cTn>
                              </p:par>
                              <p:par>
                                <p:cTn id="95" presetID="25" presetClass="entr" presetSubtype="0" fill="hold" nodeType="with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 calcmode="lin" valueType="num">
                                      <p:cBhvr>
                                        <p:cTn id="97"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00"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3">
                                            <p:txEl>
                                              <p:pRg st="9" end="9"/>
                                            </p:txEl>
                                          </p:spTgt>
                                        </p:tgtEl>
                                      </p:cBhvr>
                                    </p:animEffect>
                                  </p:childTnLst>
                                </p:cTn>
                              </p:par>
                              <p:par>
                                <p:cTn id="105" presetID="25" presetClass="entr" presetSubtype="0" fill="hold" nodeType="withEffect">
                                  <p:stCondLst>
                                    <p:cond delay="0"/>
                                  </p:stCondLst>
                                  <p:childTnLst>
                                    <p:set>
                                      <p:cBhvr>
                                        <p:cTn id="106" dur="1" fill="hold">
                                          <p:stCondLst>
                                            <p:cond delay="0"/>
                                          </p:stCondLst>
                                        </p:cTn>
                                        <p:tgtEl>
                                          <p:spTgt spid="3">
                                            <p:txEl>
                                              <p:pRg st="10" end="10"/>
                                            </p:txEl>
                                          </p:spTgt>
                                        </p:tgtEl>
                                        <p:attrNameLst>
                                          <p:attrName>style.visibility</p:attrName>
                                        </p:attrNameLst>
                                      </p:cBhvr>
                                      <p:to>
                                        <p:strVal val="visible"/>
                                      </p:to>
                                    </p:set>
                                    <p:anim calcmode="lin" valueType="num">
                                      <p:cBhvr>
                                        <p:cTn id="107"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08"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09"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10"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11"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12"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13"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4" dur="1000" decel="50000">
                                          <p:stCondLst>
                                            <p:cond delay="0"/>
                                          </p:stCondLst>
                                        </p:cTn>
                                        <p:tgtEl>
                                          <p:spTgt spid="3">
                                            <p:txEl>
                                              <p:pRg st="10" end="10"/>
                                            </p:txEl>
                                          </p:spTgt>
                                        </p:tgtEl>
                                      </p:cBhvr>
                                    </p:animEffect>
                                  </p:childTnLst>
                                </p:cTn>
                              </p:par>
                              <p:par>
                                <p:cTn id="115" presetID="25" presetClass="entr" presetSubtype="0" fill="hold" nodeType="withEffect">
                                  <p:stCondLst>
                                    <p:cond delay="0"/>
                                  </p:stCondLst>
                                  <p:childTnLst>
                                    <p:set>
                                      <p:cBhvr>
                                        <p:cTn id="116" dur="1" fill="hold">
                                          <p:stCondLst>
                                            <p:cond delay="0"/>
                                          </p:stCondLst>
                                        </p:cTn>
                                        <p:tgtEl>
                                          <p:spTgt spid="3">
                                            <p:txEl>
                                              <p:pRg st="11" end="11"/>
                                            </p:txEl>
                                          </p:spTgt>
                                        </p:tgtEl>
                                        <p:attrNameLst>
                                          <p:attrName>style.visibility</p:attrName>
                                        </p:attrNameLst>
                                      </p:cBhvr>
                                      <p:to>
                                        <p:strVal val="visible"/>
                                      </p:to>
                                    </p:set>
                                    <p:anim calcmode="lin" valueType="num">
                                      <p:cBhvr>
                                        <p:cTn id="117"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20"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3">
                                            <p:txEl>
                                              <p:pRg st="11" end="11"/>
                                            </p:txEl>
                                          </p:spTgt>
                                        </p:tgtEl>
                                      </p:cBhvr>
                                    </p:animEffect>
                                  </p:childTnLst>
                                </p:cTn>
                              </p:par>
                              <p:par>
                                <p:cTn id="125" presetID="25" presetClass="entr" presetSubtype="0" fill="hold" nodeType="withEffect">
                                  <p:stCondLst>
                                    <p:cond delay="0"/>
                                  </p:stCondLst>
                                  <p:childTnLst>
                                    <p:set>
                                      <p:cBhvr>
                                        <p:cTn id="126" dur="1" fill="hold">
                                          <p:stCondLst>
                                            <p:cond delay="0"/>
                                          </p:stCondLst>
                                        </p:cTn>
                                        <p:tgtEl>
                                          <p:spTgt spid="3">
                                            <p:txEl>
                                              <p:pRg st="12" end="12"/>
                                            </p:txEl>
                                          </p:spTgt>
                                        </p:tgtEl>
                                        <p:attrNameLst>
                                          <p:attrName>style.visibility</p:attrName>
                                        </p:attrNameLst>
                                      </p:cBhvr>
                                      <p:to>
                                        <p:strVal val="visible"/>
                                      </p:to>
                                    </p:set>
                                    <p:anim calcmode="lin" valueType="num">
                                      <p:cBhvr>
                                        <p:cTn id="127" dur="500" decel="50000" fill="hold">
                                          <p:stCondLst>
                                            <p:cond delay="0"/>
                                          </p:stCondLst>
                                        </p:cTn>
                                        <p:tgtEl>
                                          <p:spTgt spid="3">
                                            <p:txEl>
                                              <p:pRg st="12" end="1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3">
                                            <p:txEl>
                                              <p:pRg st="12" end="1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3">
                                            <p:txEl>
                                              <p:pRg st="12" end="12"/>
                                            </p:txEl>
                                          </p:spTgt>
                                        </p:tgtEl>
                                        <p:attrNameLst>
                                          <p:attrName>ppt_w</p:attrName>
                                        </p:attrNameLst>
                                      </p:cBhvr>
                                      <p:tavLst>
                                        <p:tav tm="0">
                                          <p:val>
                                            <p:strVal val="#ppt_w*.05"/>
                                          </p:val>
                                        </p:tav>
                                        <p:tav tm="100000">
                                          <p:val>
                                            <p:strVal val="#ppt_w"/>
                                          </p:val>
                                        </p:tav>
                                      </p:tavLst>
                                    </p:anim>
                                    <p:anim calcmode="lin" valueType="num">
                                      <p:cBhvr>
                                        <p:cTn id="130" dur="10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3">
                                            <p:txEl>
                                              <p:pRg st="12" end="1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3">
                                            <p:txEl>
                                              <p:pRg st="12" end="1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3">
                                            <p:txEl>
                                              <p:pRg st="12" end="1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dirty="0" smtClean="0">
                <a:solidFill>
                  <a:schemeClr val="tx1"/>
                </a:solidFill>
                <a:latin typeface="+mn-lt"/>
                <a:ea typeface="+mn-ea"/>
                <a:cs typeface="+mn-cs"/>
              </a:rPr>
              <a:t> </a:t>
            </a:r>
            <a:endParaRPr lang="en-GB" sz="2400" dirty="0">
              <a:solidFill>
                <a:schemeClr val="tx1"/>
              </a:solidFill>
              <a:latin typeface="+mn-lt"/>
              <a:ea typeface="+mn-ea"/>
              <a:cs typeface="+mn-cs"/>
            </a:endParaRPr>
          </a:p>
          <a:p>
            <a:r>
              <a:rPr lang="en-US" sz="2400" dirty="0" smtClean="0">
                <a:solidFill>
                  <a:schemeClr val="tx1"/>
                </a:solidFill>
                <a:latin typeface="+mn-lt"/>
                <a:ea typeface="+mn-ea"/>
                <a:cs typeface="+mn-cs"/>
              </a:rPr>
              <a:t>Domicile </a:t>
            </a:r>
            <a:r>
              <a:rPr lang="en-US" sz="2400" dirty="0">
                <a:solidFill>
                  <a:schemeClr val="tx1"/>
                </a:solidFill>
                <a:latin typeface="+mn-lt"/>
                <a:ea typeface="+mn-ea"/>
                <a:cs typeface="+mn-cs"/>
              </a:rPr>
              <a:t>(the special connection that one has with a country in which she has her permanent home) (factum of residence + animus).</a:t>
            </a:r>
            <a:endParaRPr lang="en-GB" sz="2400" dirty="0">
              <a:solidFill>
                <a:schemeClr val="tx1"/>
              </a:solidFill>
              <a:latin typeface="+mn-lt"/>
              <a:ea typeface="+mn-ea"/>
              <a:cs typeface="+mn-cs"/>
            </a:endParaRPr>
          </a:p>
          <a:p>
            <a:pPr>
              <a:buNone/>
            </a:pPr>
            <a:endParaRPr lang="en-GB" sz="2400" dirty="0">
              <a:solidFill>
                <a:schemeClr val="tx1"/>
              </a:solidFill>
              <a:latin typeface="+mn-lt"/>
              <a:ea typeface="+mn-ea"/>
              <a:cs typeface="+mn-cs"/>
            </a:endParaRPr>
          </a:p>
          <a:p>
            <a:r>
              <a:rPr lang="en-US" sz="2400" dirty="0" err="1">
                <a:solidFill>
                  <a:schemeClr val="tx1"/>
                </a:solidFill>
                <a:latin typeface="+mn-lt"/>
                <a:ea typeface="+mn-ea"/>
                <a:cs typeface="+mn-cs"/>
              </a:rPr>
              <a:t>Ius</a:t>
            </a:r>
            <a:r>
              <a:rPr lang="en-US" sz="2400" dirty="0">
                <a:solidFill>
                  <a:schemeClr val="tx1"/>
                </a:solidFill>
                <a:latin typeface="+mn-lt"/>
                <a:ea typeface="+mn-ea"/>
                <a:cs typeface="+mn-cs"/>
              </a:rPr>
              <a:t> soli</a:t>
            </a:r>
            <a:endParaRPr lang="en-GB" sz="2400" dirty="0">
              <a:solidFill>
                <a:schemeClr val="tx1"/>
              </a:solidFill>
              <a:latin typeface="+mn-lt"/>
              <a:ea typeface="+mn-ea"/>
              <a:cs typeface="+mn-cs"/>
            </a:endParaRPr>
          </a:p>
          <a:p>
            <a:pPr>
              <a:buNone/>
            </a:pPr>
            <a:endParaRPr lang="en-GB" sz="2400" dirty="0">
              <a:solidFill>
                <a:schemeClr val="tx1"/>
              </a:solidFill>
              <a:latin typeface="+mn-lt"/>
              <a:ea typeface="+mn-ea"/>
              <a:cs typeface="+mn-cs"/>
            </a:endParaRPr>
          </a:p>
          <a:p>
            <a:r>
              <a:rPr lang="en-US" sz="2400" dirty="0">
                <a:solidFill>
                  <a:schemeClr val="tx1"/>
                </a:solidFill>
                <a:latin typeface="+mn-lt"/>
                <a:ea typeface="+mn-ea"/>
                <a:cs typeface="+mn-cs"/>
              </a:rPr>
              <a:t>The independence of domicile for married partners</a:t>
            </a:r>
            <a:endParaRPr lang="en-GB" sz="2400" dirty="0">
              <a:solidFill>
                <a:schemeClr val="tx1"/>
              </a:solidFill>
              <a:latin typeface="+mn-lt"/>
              <a:ea typeface="+mn-ea"/>
              <a:cs typeface="+mn-cs"/>
            </a:endParaRPr>
          </a:p>
          <a:p>
            <a:pPr>
              <a:buNone/>
            </a:pPr>
            <a:endParaRPr lang="en-GB" sz="2400" dirty="0">
              <a:solidFill>
                <a:schemeClr val="tx1"/>
              </a:solidFill>
              <a:latin typeface="+mn-lt"/>
              <a:ea typeface="+mn-ea"/>
              <a:cs typeface="+mn-cs"/>
            </a:endParaRPr>
          </a:p>
          <a:p>
            <a:r>
              <a:rPr lang="en-US" sz="2400" dirty="0">
                <a:solidFill>
                  <a:schemeClr val="tx1"/>
                </a:solidFill>
                <a:latin typeface="+mn-lt"/>
                <a:ea typeface="+mn-ea"/>
                <a:cs typeface="+mn-cs"/>
              </a:rPr>
              <a:t>Free will</a:t>
            </a:r>
            <a:endParaRPr lang="en-GB" sz="2400" dirty="0">
              <a:solidFill>
                <a:schemeClr val="tx1"/>
              </a:solidFill>
              <a:latin typeface="+mn-lt"/>
              <a:ea typeface="+mn-ea"/>
              <a:cs typeface="+mn-cs"/>
            </a:endParaRPr>
          </a:p>
          <a:p>
            <a:endParaRPr lang="en-GB" sz="2400" dirty="0"/>
          </a:p>
        </p:txBody>
      </p:sp>
      <p:sp>
        <p:nvSpPr>
          <p:cNvPr id="2" name="Title 1"/>
          <p:cNvSpPr>
            <a:spLocks noGrp="1"/>
          </p:cNvSpPr>
          <p:nvPr>
            <p:ph type="title"/>
          </p:nvPr>
        </p:nvSpPr>
        <p:spPr/>
        <p:txBody>
          <a:bodyPr>
            <a:normAutofit/>
          </a:bodyPr>
          <a:lstStyle/>
          <a:p>
            <a:r>
              <a:rPr lang="en-US" sz="6000" dirty="0">
                <a:solidFill>
                  <a:schemeClr val="tx1"/>
                </a:solidFill>
                <a:latin typeface="+mj-lt"/>
                <a:ea typeface="+mj-ea"/>
                <a:cs typeface="+mj-cs"/>
              </a:rPr>
              <a:t>Principles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3" end="3"/>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5" end="5"/>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solidFill>
                  <a:schemeClr val="tx1"/>
                </a:solidFill>
                <a:latin typeface="+mn-lt"/>
                <a:ea typeface="+mn-ea"/>
                <a:cs typeface="+mn-cs"/>
              </a:rPr>
              <a:t>Db </a:t>
            </a:r>
            <a:r>
              <a:rPr lang="en-US" sz="2000" dirty="0">
                <a:solidFill>
                  <a:schemeClr val="tx1"/>
                </a:solidFill>
                <a:latin typeface="+mn-lt"/>
                <a:ea typeface="+mn-ea"/>
                <a:cs typeface="+mn-cs"/>
              </a:rPr>
              <a:t>- domicile of birth (the domicile a person acquires at birth; </a:t>
            </a:r>
            <a:r>
              <a:rPr lang="en-US" sz="2000" dirty="0" err="1">
                <a:solidFill>
                  <a:schemeClr val="tx1"/>
                </a:solidFill>
                <a:latin typeface="+mn-lt"/>
                <a:ea typeface="+mn-ea"/>
                <a:cs typeface="+mn-cs"/>
              </a:rPr>
              <a:t>ius</a:t>
            </a:r>
            <a:r>
              <a:rPr lang="en-US" sz="2000" dirty="0">
                <a:solidFill>
                  <a:schemeClr val="tx1"/>
                </a:solidFill>
                <a:latin typeface="+mn-lt"/>
                <a:ea typeface="+mn-ea"/>
                <a:cs typeface="+mn-cs"/>
              </a:rPr>
              <a:t> soli; tenacious)</a:t>
            </a:r>
            <a:endParaRPr lang="en-GB" sz="2000" dirty="0">
              <a:solidFill>
                <a:schemeClr val="tx1"/>
              </a:solidFill>
              <a:latin typeface="+mn-lt"/>
              <a:ea typeface="+mn-ea"/>
              <a:cs typeface="+mn-cs"/>
            </a:endParaRPr>
          </a:p>
          <a:p>
            <a:endParaRPr lang="en-GB" sz="2000" dirty="0">
              <a:solidFill>
                <a:schemeClr val="tx1"/>
              </a:solidFill>
              <a:latin typeface="+mn-lt"/>
              <a:ea typeface="+mn-ea"/>
              <a:cs typeface="+mn-cs"/>
            </a:endParaRPr>
          </a:p>
          <a:p>
            <a:r>
              <a:rPr lang="en-US" sz="2000" dirty="0">
                <a:solidFill>
                  <a:schemeClr val="tx1"/>
                </a:solidFill>
                <a:latin typeface="+mn-lt"/>
                <a:ea typeface="+mn-ea"/>
                <a:cs typeface="+mn-cs"/>
              </a:rPr>
              <a:t>Dc - domicile of choice (the domicile that a person of full age may voluntarily acquire by residing in a country other than that of his/her origin</a:t>
            </a:r>
            <a:r>
              <a:rPr lang="en-US" sz="2000" dirty="0" smtClean="0">
                <a:solidFill>
                  <a:schemeClr val="tx1"/>
                </a:solidFill>
                <a:latin typeface="+mn-lt"/>
                <a:ea typeface="+mn-ea"/>
                <a:cs typeface="+mn-cs"/>
              </a:rPr>
              <a:t>)</a:t>
            </a:r>
          </a:p>
          <a:p>
            <a:endParaRPr lang="en-GB" sz="2000" dirty="0">
              <a:solidFill>
                <a:schemeClr val="tx1"/>
              </a:solidFill>
              <a:latin typeface="+mn-lt"/>
              <a:ea typeface="+mn-ea"/>
              <a:cs typeface="+mn-cs"/>
            </a:endParaRPr>
          </a:p>
          <a:p>
            <a:r>
              <a:rPr lang="en-US" sz="2000" dirty="0">
                <a:solidFill>
                  <a:schemeClr val="tx1"/>
                </a:solidFill>
                <a:latin typeface="+mn-lt"/>
                <a:ea typeface="+mn-ea"/>
                <a:cs typeface="+mn-cs"/>
              </a:rPr>
              <a:t> </a:t>
            </a:r>
            <a:r>
              <a:rPr lang="en-US" sz="2000" dirty="0" err="1" smtClean="0">
                <a:solidFill>
                  <a:schemeClr val="tx1"/>
                </a:solidFill>
                <a:latin typeface="+mn-lt"/>
                <a:ea typeface="+mn-ea"/>
                <a:cs typeface="+mn-cs"/>
              </a:rPr>
              <a:t>Da</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 the domicile a person acquires by being legally dependent (a derived domicile; under the age of 16 </a:t>
            </a:r>
            <a:r>
              <a:rPr lang="en-US" sz="2000" dirty="0" err="1">
                <a:solidFill>
                  <a:schemeClr val="tx1"/>
                </a:solidFill>
                <a:latin typeface="+mn-lt"/>
                <a:ea typeface="+mn-ea"/>
                <a:cs typeface="+mn-cs"/>
              </a:rPr>
              <a:t>Da</a:t>
            </a:r>
            <a:r>
              <a:rPr lang="en-US" sz="2000" dirty="0">
                <a:solidFill>
                  <a:schemeClr val="tx1"/>
                </a:solidFill>
                <a:latin typeface="+mn-lt"/>
                <a:ea typeface="+mn-ea"/>
                <a:cs typeface="+mn-cs"/>
              </a:rPr>
              <a:t> and Db, later either Db and Dc or Db and </a:t>
            </a:r>
            <a:r>
              <a:rPr lang="en-US" sz="2000" dirty="0" err="1">
                <a:solidFill>
                  <a:schemeClr val="tx1"/>
                </a:solidFill>
                <a:latin typeface="+mn-lt"/>
                <a:ea typeface="+mn-ea"/>
                <a:cs typeface="+mn-cs"/>
              </a:rPr>
              <a:t>Da</a:t>
            </a:r>
            <a:r>
              <a:rPr lang="en-US" sz="2000" dirty="0">
                <a:solidFill>
                  <a:schemeClr val="tx1"/>
                </a:solidFill>
                <a:latin typeface="+mn-lt"/>
                <a:ea typeface="+mn-ea"/>
                <a:cs typeface="+mn-cs"/>
              </a:rPr>
              <a:t> continues to exist as deemed domicile of choice).</a:t>
            </a:r>
            <a:endParaRPr lang="en-GB" sz="2000" dirty="0">
              <a:solidFill>
                <a:schemeClr val="tx1"/>
              </a:solidFill>
              <a:latin typeface="+mn-lt"/>
              <a:ea typeface="+mn-ea"/>
              <a:cs typeface="+mn-cs"/>
            </a:endParaRPr>
          </a:p>
          <a:p>
            <a:pPr>
              <a:buNone/>
            </a:pPr>
            <a:endParaRPr lang="en-GB" sz="2000" dirty="0">
              <a:solidFill>
                <a:schemeClr val="tx1"/>
              </a:solidFill>
              <a:latin typeface="+mn-lt"/>
              <a:ea typeface="+mn-ea"/>
              <a:cs typeface="+mn-cs"/>
            </a:endParaRPr>
          </a:p>
          <a:p>
            <a:r>
              <a:rPr lang="en-US" sz="2000" dirty="0">
                <a:solidFill>
                  <a:schemeClr val="tx1"/>
                </a:solidFill>
                <a:latin typeface="+mn-lt"/>
                <a:ea typeface="+mn-ea"/>
                <a:cs typeface="+mn-cs"/>
              </a:rPr>
              <a:t>Combinations </a:t>
            </a:r>
            <a:endParaRPr lang="en-GB" sz="2000" dirty="0">
              <a:solidFill>
                <a:schemeClr val="tx1"/>
              </a:solidFill>
              <a:latin typeface="+mn-lt"/>
              <a:ea typeface="+mn-ea"/>
              <a:cs typeface="+mn-cs"/>
            </a:endParaRPr>
          </a:p>
          <a:p>
            <a:endParaRPr lang="en-GB" sz="2000" dirty="0"/>
          </a:p>
        </p:txBody>
      </p:sp>
      <p:sp>
        <p:nvSpPr>
          <p:cNvPr id="2" name="Title 1"/>
          <p:cNvSpPr>
            <a:spLocks noGrp="1"/>
          </p:cNvSpPr>
          <p:nvPr>
            <p:ph type="title"/>
          </p:nvPr>
        </p:nvSpPr>
        <p:spPr/>
        <p:txBody>
          <a:bodyPr>
            <a:normAutofit fontScale="90000"/>
          </a:bodyPr>
          <a:lstStyle/>
          <a:p>
            <a:r>
              <a:rPr lang="en-US" sz="4000" dirty="0">
                <a:solidFill>
                  <a:schemeClr val="tx1"/>
                </a:solidFill>
                <a:latin typeface="+mj-lt"/>
                <a:ea typeface="+mj-ea"/>
                <a:cs typeface="+mj-cs"/>
              </a:rPr>
              <a:t>Templates</a:t>
            </a:r>
            <a:r>
              <a:rPr lang="en-GB" sz="6000" dirty="0">
                <a:solidFill>
                  <a:schemeClr val="tx1"/>
                </a:solidFill>
                <a:latin typeface="+mj-lt"/>
                <a:ea typeface="+mj-ea"/>
                <a:cs typeface="+mj-cs"/>
              </a:rPr>
              <a:t/>
            </a:r>
            <a:br>
              <a:rPr lang="en-GB" sz="6000" dirty="0">
                <a:solidFill>
                  <a:schemeClr val="tx1"/>
                </a:solidFill>
                <a:latin typeface="+mj-lt"/>
                <a:ea typeface="+mj-ea"/>
                <a:cs typeface="+mj-cs"/>
              </a:rPr>
            </a:b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4" end="4"/>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549275"/>
            <a:ext cx="7772400" cy="1470025"/>
          </a:xfrm>
        </p:spPr>
        <p:txBody>
          <a:bodyPr>
            <a:normAutofit fontScale="90000"/>
          </a:bodyPr>
          <a:lstStyle/>
          <a:p>
            <a:r>
              <a:rPr lang="en-GB" dirty="0"/>
              <a:t>The Anatomy Of Civic Integration</a:t>
            </a:r>
            <a:endParaRPr lang="en-US" dirty="0"/>
          </a:p>
        </p:txBody>
      </p:sp>
      <p:sp>
        <p:nvSpPr>
          <p:cNvPr id="2053" name="Rectangle 5"/>
          <p:cNvSpPr>
            <a:spLocks noChangeArrowheads="1"/>
          </p:cNvSpPr>
          <p:nvPr/>
        </p:nvSpPr>
        <p:spPr bwMode="auto">
          <a:xfrm>
            <a:off x="1115616" y="2492896"/>
            <a:ext cx="7129462" cy="2298700"/>
          </a:xfrm>
          <a:prstGeom prst="rect">
            <a:avLst/>
          </a:prstGeom>
          <a:noFill/>
          <a:ln w="9525">
            <a:solidFill>
              <a:schemeClr val="tx1"/>
            </a:solidFill>
            <a:miter lim="800000"/>
            <a:headEnd/>
            <a:tailEnd/>
          </a:ln>
          <a:effectLst/>
        </p:spPr>
        <p:txBody>
          <a:bodyPr>
            <a:spAutoFit/>
          </a:bodyPr>
          <a:lstStyle/>
          <a:p>
            <a:pPr>
              <a:buFont typeface="Wingdings" pitchFamily="2" charset="2"/>
              <a:buChar char="§"/>
            </a:pPr>
            <a:r>
              <a:rPr lang="en-GB" sz="1800"/>
              <a:t> Integration requirements in citizenship laws</a:t>
            </a:r>
          </a:p>
          <a:p>
            <a:pPr>
              <a:buFont typeface="Wingdings" pitchFamily="2" charset="2"/>
              <a:buNone/>
            </a:pPr>
            <a:endParaRPr lang="en-GB" sz="1800"/>
          </a:p>
          <a:p>
            <a:pPr>
              <a:buFont typeface="Wingdings" pitchFamily="2" charset="2"/>
              <a:buChar char="§"/>
            </a:pPr>
            <a:r>
              <a:rPr lang="en-GB" sz="1800"/>
              <a:t> Integration requirements in order to enter European countries, obtain temporary or permanent residence and to have access to social benefits</a:t>
            </a:r>
          </a:p>
          <a:p>
            <a:pPr>
              <a:buFont typeface="Wingdings" pitchFamily="2" charset="2"/>
              <a:buNone/>
            </a:pPr>
            <a:endParaRPr lang="en-GB" sz="1800"/>
          </a:p>
          <a:p>
            <a:pPr>
              <a:buFont typeface="Wingdings" pitchFamily="2" charset="2"/>
              <a:buChar char="§"/>
            </a:pPr>
            <a:r>
              <a:rPr lang="en-GB" sz="1800"/>
              <a:t> ‘Integration abroad’ - pre-departure integration tests for spouses seeking family reunification</a:t>
            </a:r>
            <a:endParaRPr lang="en-US" sz="1800"/>
          </a:p>
        </p:txBody>
      </p:sp>
      <p:sp>
        <p:nvSpPr>
          <p:cNvPr id="7" name="Subtitle 6"/>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6" name="Rectangle 14"/>
          <p:cNvSpPr>
            <a:spLocks noChangeArrowheads="1"/>
          </p:cNvSpPr>
          <p:nvPr/>
        </p:nvSpPr>
        <p:spPr bwMode="auto">
          <a:xfrm>
            <a:off x="611188" y="476250"/>
            <a:ext cx="8208962" cy="1873250"/>
          </a:xfrm>
          <a:prstGeom prst="rect">
            <a:avLst/>
          </a:prstGeom>
          <a:noFill/>
          <a:ln w="9525">
            <a:solidFill>
              <a:schemeClr val="tx1"/>
            </a:solidFill>
            <a:miter lim="800000"/>
            <a:headEnd/>
            <a:tailEnd/>
          </a:ln>
          <a:effectLst/>
        </p:spPr>
        <p:txBody>
          <a:bodyPr/>
          <a:lstStyle/>
          <a:p>
            <a:pPr marL="342900" indent="-342900" algn="ctr">
              <a:spcBef>
                <a:spcPct val="20000"/>
              </a:spcBef>
              <a:tabLst>
                <a:tab pos="4483100" algn="l"/>
              </a:tabLst>
            </a:pPr>
            <a:r>
              <a:rPr lang="en-GB" sz="2400" u="sng"/>
              <a:t>The Framer</a:t>
            </a:r>
          </a:p>
          <a:p>
            <a:pPr marL="342900" indent="-342900">
              <a:spcBef>
                <a:spcPct val="20000"/>
              </a:spcBef>
              <a:buFontTx/>
              <a:buChar char="•"/>
              <a:tabLst>
                <a:tab pos="4483100" algn="l"/>
              </a:tabLst>
            </a:pPr>
            <a:r>
              <a:rPr lang="en-GB"/>
              <a:t>Governmental elites are not only implicated in diagnostic exercises but they are also part of the ‘integration issue’</a:t>
            </a:r>
          </a:p>
          <a:p>
            <a:pPr marL="342900" indent="-342900">
              <a:spcBef>
                <a:spcPct val="20000"/>
              </a:spcBef>
              <a:buFontTx/>
              <a:buChar char="•"/>
              <a:tabLst>
                <a:tab pos="4483100" algn="l"/>
              </a:tabLst>
            </a:pPr>
            <a:r>
              <a:rPr lang="en-GB"/>
              <a:t>Civic integration programmes are state-led projects</a:t>
            </a:r>
            <a:endParaRPr lang="en-US"/>
          </a:p>
        </p:txBody>
      </p:sp>
      <p:sp>
        <p:nvSpPr>
          <p:cNvPr id="3087" name="Rectangle 15"/>
          <p:cNvSpPr>
            <a:spLocks noChangeArrowheads="1"/>
          </p:cNvSpPr>
          <p:nvPr/>
        </p:nvSpPr>
        <p:spPr bwMode="auto">
          <a:xfrm>
            <a:off x="611188" y="2565400"/>
            <a:ext cx="8208962" cy="3240088"/>
          </a:xfrm>
          <a:prstGeom prst="rect">
            <a:avLst/>
          </a:prstGeom>
          <a:noFill/>
          <a:ln w="9525">
            <a:solidFill>
              <a:schemeClr val="tx1"/>
            </a:solidFill>
            <a:miter lim="800000"/>
            <a:headEnd/>
            <a:tailEnd/>
          </a:ln>
          <a:effectLst/>
        </p:spPr>
        <p:txBody>
          <a:bodyPr/>
          <a:lstStyle/>
          <a:p>
            <a:pPr marL="342900" indent="-342900" algn="ctr">
              <a:spcBef>
                <a:spcPct val="20000"/>
              </a:spcBef>
            </a:pPr>
            <a:r>
              <a:rPr lang="en-GB" sz="2400"/>
              <a:t> </a:t>
            </a:r>
            <a:r>
              <a:rPr lang="en-GB" sz="2400" u="sng"/>
              <a:t>The Frame</a:t>
            </a:r>
          </a:p>
          <a:p>
            <a:pPr marL="342900" indent="-342900" algn="ctr">
              <a:spcBef>
                <a:spcPct val="20000"/>
              </a:spcBef>
            </a:pPr>
            <a:endParaRPr lang="en-GB" sz="2400" u="sng"/>
          </a:p>
          <a:p>
            <a:pPr marL="342900" indent="-342900">
              <a:spcBef>
                <a:spcPct val="20000"/>
              </a:spcBef>
              <a:buFontTx/>
              <a:buChar char="•"/>
            </a:pPr>
            <a:r>
              <a:rPr lang="en-GB"/>
              <a:t>The meaning of integration</a:t>
            </a:r>
          </a:p>
          <a:p>
            <a:pPr marL="342900" indent="-342900">
              <a:spcBef>
                <a:spcPct val="20000"/>
              </a:spcBef>
              <a:buFontTx/>
              <a:buChar char="•"/>
            </a:pPr>
            <a:r>
              <a:rPr lang="en-GB"/>
              <a:t>A discursive isomorphomism in favour of integration and assimilation</a:t>
            </a:r>
          </a:p>
          <a:p>
            <a:pPr marL="342900" indent="-342900">
              <a:spcBef>
                <a:spcPct val="20000"/>
              </a:spcBef>
              <a:buFontTx/>
              <a:buChar char="•"/>
            </a:pPr>
            <a:r>
              <a:rPr lang="en-GB"/>
              <a:t>Integration as a second order concept</a:t>
            </a:r>
          </a:p>
          <a:p>
            <a:pPr marL="342900" indent="-342900">
              <a:spcBef>
                <a:spcPct val="20000"/>
              </a:spcBef>
              <a:buFontTx/>
              <a:buChar char="•"/>
            </a:pPr>
            <a:r>
              <a:rPr lang="en-GB"/>
              <a:t>A law enforcement and sanctions-based approach (power, control, hierarchy, the test as a disciplinary technique)</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1071</Words>
  <Application>Microsoft Office PowerPoint</Application>
  <PresentationFormat>On-screen Show (4:3)</PresentationFormat>
  <Paragraphs>112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Wingdings</vt:lpstr>
      <vt:lpstr>Times New Roman</vt:lpstr>
      <vt:lpstr>Concourse</vt:lpstr>
      <vt:lpstr>Slide 1</vt:lpstr>
      <vt:lpstr>Slide 2</vt:lpstr>
      <vt:lpstr>Slide 3</vt:lpstr>
      <vt:lpstr>  AN ALTERNATIVE CONCEPTION OF CITIZENSHIP? </vt:lpstr>
      <vt:lpstr>Slide 5</vt:lpstr>
      <vt:lpstr>Principles</vt:lpstr>
      <vt:lpstr>Templates </vt:lpstr>
      <vt:lpstr>The Anatomy Of Civic Integration</vt:lpstr>
      <vt:lpstr>Slide 9</vt:lpstr>
      <vt:lpstr>The Integration Contract </vt:lpstr>
      <vt:lpstr>The Fictive Contract </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Anatomy Of Civic Integration</dc:title>
  <dc:creator>E. Dockery</dc:creator>
  <cp:lastModifiedBy>E. Dockery</cp:lastModifiedBy>
  <cp:revision>8</cp:revision>
  <dcterms:created xsi:type="dcterms:W3CDTF">2009-05-27T21:38:51Z</dcterms:created>
  <dcterms:modified xsi:type="dcterms:W3CDTF">2013-08-25T07:59:11Z</dcterms:modified>
</cp:coreProperties>
</file>